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008">
          <p15:clr>
            <a:srgbClr val="A4A3A4"/>
          </p15:clr>
        </p15:guide>
        <p15:guide id="2" pos="1968">
          <p15:clr>
            <a:srgbClr val="A4A3A4"/>
          </p15:clr>
        </p15:guide>
        <p15:guide id="3" orient="horz" pos="756">
          <p15:clr>
            <a:srgbClr val="A4A3A4"/>
          </p15:clr>
        </p15:guide>
        <p15:guide id="4" pos="1728">
          <p15:clr>
            <a:srgbClr val="A4A3A4"/>
          </p15:clr>
        </p15:guide>
        <p15:guide id="5" pos="2016">
          <p15:clr>
            <a:srgbClr val="A4A3A4"/>
          </p15:clr>
        </p15:guide>
        <p15:guide id="6" orient="horz" pos="2244">
          <p15:clr>
            <a:srgbClr val="A4A3A4"/>
          </p15:clr>
        </p15:guide>
        <p15:guide id="7" orient="horz" pos="948">
          <p15:clr>
            <a:srgbClr val="A4A3A4"/>
          </p15:clr>
        </p15:guide>
        <p15:guide id="8" pos="1872">
          <p15:clr>
            <a:srgbClr val="A4A3A4"/>
          </p15:clr>
        </p15:guide>
        <p15:guide id="9" pos="2544">
          <p15:clr>
            <a:srgbClr val="A4A3A4"/>
          </p15:clr>
        </p15:guide>
        <p15:guide id="10" orient="horz" pos="2100">
          <p15:clr>
            <a:srgbClr val="A4A3A4"/>
          </p15:clr>
        </p15:guide>
        <p15:guide id="11" orient="horz" pos="228">
          <p15:clr>
            <a:srgbClr val="A4A3A4"/>
          </p15:clr>
        </p15:guide>
        <p15:guide id="12" orient="horz" pos="2288">
          <p15:clr>
            <a:srgbClr val="A4A3A4"/>
          </p15:clr>
        </p15:guide>
        <p15:guide id="13" pos="1632">
          <p15:clr>
            <a:srgbClr val="A4A3A4"/>
          </p15:clr>
        </p15:guide>
        <p15:guide id="14" pos="1824">
          <p15:clr>
            <a:srgbClr val="A4A3A4"/>
          </p15:clr>
        </p15:guide>
      </p15:sldGuideLst>
    </p:ext>
    <p:ext uri="http://customooxmlschemas.google.com/">
      <go:slidesCustomData xmlns:go="http://customooxmlschemas.google.com/" r:id="rId43" roundtripDataSignature="AMtx7miVusENqen3SsD9R68qi/nzG+SZz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74B776C-C90C-444C-A6D4-6E590A2EE97C}">
  <a:tblStyle styleId="{674B776C-C90C-444C-A6D4-6E590A2EE97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4CC6D1C-F608-4AD8-88E4-38F98817CB80}"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008" orient="horz"/>
        <p:guide pos="1968"/>
        <p:guide pos="756" orient="horz"/>
        <p:guide pos="1728"/>
        <p:guide pos="2016"/>
        <p:guide pos="2244" orient="horz"/>
        <p:guide pos="948" orient="horz"/>
        <p:guide pos="1872"/>
        <p:guide pos="2544"/>
        <p:guide pos="2100" orient="horz"/>
        <p:guide pos="228" orient="horz"/>
        <p:guide pos="2288" orient="horz"/>
        <p:guide pos="1632"/>
        <p:guide pos="1824"/>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21" Type="http://schemas.openxmlformats.org/officeDocument/2006/relationships/slide" Target="slides/slide15.xml"/><Relationship Id="rId43" Type="http://customschemas.google.com/relationships/presentationmetadata" Target="meta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 name="Google Shape;51;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Recommending picking out he most interesting and important parts from your documentation. </a:t>
            </a:r>
            <a:endParaRPr/>
          </a:p>
        </p:txBody>
      </p:sp>
      <p:sp>
        <p:nvSpPr>
          <p:cNvPr id="52" name="Google Shape;52;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2" name="Google Shape;162;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e5942e0e8d_1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ge5942e0e8d_1_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0" name="Google Shape;170;ge5942e0e8d_1_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e5b79b39f9_0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4" name="Google Shape;214;ge5b79b39f9_0_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5" name="Google Shape;215;ge5b79b39f9_0_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e30d653b94_0_1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ge30d653b94_0_10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3" name="Google Shape;223;ge30d653b94_0_10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e30b8e72fa_0_1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8" name="Google Shape;268;ge30b8e72fa_0_10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9" name="Google Shape;269;ge30b8e72fa_0_10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e30b8e72fa_0_1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3" name="Google Shape;283;ge30b8e72fa_0_16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4" name="Google Shape;284;ge30b8e72fa_0_16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e30b8e72fa_0_2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8" name="Google Shape;298;ge30b8e72fa_0_2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9" name="Google Shape;299;ge30b8e72fa_0_2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e30d653b94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5" name="Google Shape;315;ge30d653b94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ge30d653b94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e30d653b94_0_1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0" name="Google Shape;330;ge30d653b94_0_15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1" name="Google Shape;331;ge30d653b94_0_15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e30d653b94_0_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7" name="Google Shape;377;ge30d653b94_0_5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8" name="Google Shape;378;ge30d653b94_0_5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 name="Google Shape;63;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 name="Google Shape;64;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e30d653b94_0_1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2" name="Google Shape;392;ge30d653b94_0_19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3" name="Google Shape;393;ge30d653b94_0_19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e30d653b94_0_2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9" name="Google Shape;439;ge30d653b94_0_29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0" name="Google Shape;440;ge30d653b94_0_29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e30d653b94_0_3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4" name="Google Shape;454;ge30d653b94_0_34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5" name="Google Shape;455;ge30d653b94_0_34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e30d653b94_0_3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9" name="Google Shape;469;ge30d653b94_0_39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0" name="Google Shape;470;ge30d653b94_0_39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e30d653b94_0_2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2" name="Google Shape;482;ge30d653b94_0_24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3" name="Google Shape;483;ge30d653b94_0_24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7" name="Google Shape;527;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8" name="Google Shape;528;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e2f722be02_0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3" name="Google Shape;543;ge2f722be02_0_4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4" name="Google Shape;544;ge2f722be02_0_4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e30d653b94_0_4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0" name="Google Shape;560;ge30d653b94_0_44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1" name="Google Shape;561;ge30d653b94_0_44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e3019bdad7_0_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4" name="Google Shape;594;ge3019bdad7_0_4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95" name="Google Shape;595;ge3019bdad7_0_4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2" name="Google Shape;622;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3" name="Google Shape;623;p1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 name="Google Shape;72;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3" name="Google Shape;73;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e5b79b39f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0" name="Google Shape;630;ge5b79b39f9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1" name="Google Shape;631;ge5b79b39f9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3" name="Google Shape;643;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4" name="Google Shape;644;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e5b79b39f9_0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3" name="Google Shape;653;ge5b79b39f9_0_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4" name="Google Shape;654;ge5b79b39f9_0_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63" name="Google Shape;663;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64" name="Google Shape;664;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e5b79b39f9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8" name="Google Shape;708;ge5b79b39f9_0_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9" name="Google Shape;709;ge5b79b39f9_0_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6" name="Google Shape;716;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7" name="Google Shape;717;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4" name="Google Shape;724;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 name="Google Shape;81;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2" name="Google Shape;82;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e50aa64c3b_0_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9" name="Google Shape;89;ge50aa64c3b_0_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0" name="Google Shape;90;ge50aa64c3b_0_3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5" name="Google Shape;115;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e30b8e73d5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 name="Google Shape;123;ge30b8e73d5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4" name="Google Shape;124;ge30b8e73d5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e2f722e1ee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1" name="Google Shape;131;ge2f722e1ee_0_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2" name="Google Shape;132;ge2f722e1ee_0_1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e30b8e73d5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ge30b8e73d5_0_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ge30b8e73d5_0_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2" name="Shape 12"/>
        <p:cNvGrpSpPr/>
        <p:nvPr/>
      </p:nvGrpSpPr>
      <p:grpSpPr>
        <a:xfrm>
          <a:off x="0" y="0"/>
          <a:ext cx="0" cy="0"/>
          <a:chOff x="0" y="0"/>
          <a:chExt cx="0" cy="0"/>
        </a:xfrm>
      </p:grpSpPr>
      <p:sp>
        <p:nvSpPr>
          <p:cNvPr id="13" name="Google Shape;13;p23"/>
          <p:cNvSpPr txBox="1"/>
          <p:nvPr>
            <p:ph idx="1" type="subTitle"/>
          </p:nvPr>
        </p:nvSpPr>
        <p:spPr>
          <a:xfrm>
            <a:off x="460375" y="3146981"/>
            <a:ext cx="8237540" cy="1151229"/>
          </a:xfrm>
          <a:prstGeom prst="rect">
            <a:avLst/>
          </a:prstGeom>
          <a:noFill/>
          <a:ln>
            <a:noFill/>
          </a:ln>
        </p:spPr>
        <p:txBody>
          <a:bodyPr anchorCtr="0" anchor="t" bIns="45700" lIns="91425" spcFirstLastPara="1" rIns="91425" wrap="square" tIns="45700">
            <a:normAutofit/>
          </a:bodyPr>
          <a:lstStyle>
            <a:lvl1pPr lvl="0" algn="l">
              <a:lnSpc>
                <a:spcPct val="100000"/>
              </a:lnSpc>
              <a:spcBef>
                <a:spcPts val="360"/>
              </a:spcBef>
              <a:spcAft>
                <a:spcPts val="0"/>
              </a:spcAft>
              <a:buClr>
                <a:schemeClr val="dk2"/>
              </a:buClr>
              <a:buSzPts val="1800"/>
              <a:buNone/>
              <a:defRPr sz="1800">
                <a:solidFill>
                  <a:schemeClr val="dk2"/>
                </a:solidFill>
              </a:defRPr>
            </a:lvl1pPr>
            <a:lvl2pPr lvl="1" algn="ctr">
              <a:lnSpc>
                <a:spcPct val="100000"/>
              </a:lnSpc>
              <a:spcBef>
                <a:spcPts val="480"/>
              </a:spcBef>
              <a:spcAft>
                <a:spcPts val="0"/>
              </a:spcAft>
              <a:buClr>
                <a:srgbClr val="8B8B8B"/>
              </a:buClr>
              <a:buSzPts val="2400"/>
              <a:buNone/>
              <a:defRPr>
                <a:solidFill>
                  <a:srgbClr val="8B8B8B"/>
                </a:solidFill>
              </a:defRPr>
            </a:lvl2pPr>
            <a:lvl3pPr lvl="2" algn="ctr">
              <a:lnSpc>
                <a:spcPct val="100000"/>
              </a:lnSpc>
              <a:spcBef>
                <a:spcPts val="400"/>
              </a:spcBef>
              <a:spcAft>
                <a:spcPts val="0"/>
              </a:spcAft>
              <a:buClr>
                <a:srgbClr val="8B8B8B"/>
              </a:buClr>
              <a:buSzPts val="2000"/>
              <a:buNone/>
              <a:defRPr>
                <a:solidFill>
                  <a:srgbClr val="8B8B8B"/>
                </a:solidFill>
              </a:defRPr>
            </a:lvl3pPr>
            <a:lvl4pPr lvl="3" algn="ctr">
              <a:lnSpc>
                <a:spcPct val="100000"/>
              </a:lnSpc>
              <a:spcBef>
                <a:spcPts val="360"/>
              </a:spcBef>
              <a:spcAft>
                <a:spcPts val="0"/>
              </a:spcAft>
              <a:buClr>
                <a:srgbClr val="8B8B8B"/>
              </a:buClr>
              <a:buSzPts val="1800"/>
              <a:buNone/>
              <a:defRPr>
                <a:solidFill>
                  <a:srgbClr val="8B8B8B"/>
                </a:solidFill>
              </a:defRPr>
            </a:lvl4pPr>
            <a:lvl5pPr lvl="4" algn="ctr">
              <a:lnSpc>
                <a:spcPct val="100000"/>
              </a:lnSpc>
              <a:spcBef>
                <a:spcPts val="360"/>
              </a:spcBef>
              <a:spcAft>
                <a:spcPts val="0"/>
              </a:spcAft>
              <a:buClr>
                <a:srgbClr val="8B8B8B"/>
              </a:buClr>
              <a:buSzPts val="1800"/>
              <a:buNone/>
              <a:defRPr>
                <a:solidFill>
                  <a:srgbClr val="8B8B8B"/>
                </a:solidFill>
              </a:defRPr>
            </a:lvl5pPr>
            <a:lvl6pPr lvl="5" algn="ctr">
              <a:lnSpc>
                <a:spcPct val="100000"/>
              </a:lnSpc>
              <a:spcBef>
                <a:spcPts val="400"/>
              </a:spcBef>
              <a:spcAft>
                <a:spcPts val="0"/>
              </a:spcAft>
              <a:buClr>
                <a:srgbClr val="8B8B8B"/>
              </a:buClr>
              <a:buSzPts val="2000"/>
              <a:buNone/>
              <a:defRPr>
                <a:solidFill>
                  <a:srgbClr val="8B8B8B"/>
                </a:solidFill>
              </a:defRPr>
            </a:lvl6pPr>
            <a:lvl7pPr lvl="6" algn="ctr">
              <a:lnSpc>
                <a:spcPct val="100000"/>
              </a:lnSpc>
              <a:spcBef>
                <a:spcPts val="400"/>
              </a:spcBef>
              <a:spcAft>
                <a:spcPts val="0"/>
              </a:spcAft>
              <a:buClr>
                <a:srgbClr val="8B8B8B"/>
              </a:buClr>
              <a:buSzPts val="2000"/>
              <a:buNone/>
              <a:defRPr>
                <a:solidFill>
                  <a:srgbClr val="8B8B8B"/>
                </a:solidFill>
              </a:defRPr>
            </a:lvl7pPr>
            <a:lvl8pPr lvl="7" algn="ctr">
              <a:lnSpc>
                <a:spcPct val="100000"/>
              </a:lnSpc>
              <a:spcBef>
                <a:spcPts val="400"/>
              </a:spcBef>
              <a:spcAft>
                <a:spcPts val="0"/>
              </a:spcAft>
              <a:buClr>
                <a:srgbClr val="8B8B8B"/>
              </a:buClr>
              <a:buSzPts val="2000"/>
              <a:buNone/>
              <a:defRPr>
                <a:solidFill>
                  <a:srgbClr val="8B8B8B"/>
                </a:solidFill>
              </a:defRPr>
            </a:lvl8pPr>
            <a:lvl9pPr lvl="8" algn="ctr">
              <a:lnSpc>
                <a:spcPct val="100000"/>
              </a:lnSpc>
              <a:spcBef>
                <a:spcPts val="400"/>
              </a:spcBef>
              <a:spcAft>
                <a:spcPts val="0"/>
              </a:spcAft>
              <a:buClr>
                <a:srgbClr val="8B8B8B"/>
              </a:buClr>
              <a:buSzPts val="2000"/>
              <a:buNone/>
              <a:defRPr>
                <a:solidFill>
                  <a:srgbClr val="8B8B8B"/>
                </a:solidFill>
              </a:defRPr>
            </a:lvl9pPr>
          </a:lstStyle>
          <a:p/>
        </p:txBody>
      </p:sp>
      <p:sp>
        <p:nvSpPr>
          <p:cNvPr id="14" name="Google Shape;14;p23"/>
          <p:cNvSpPr txBox="1"/>
          <p:nvPr>
            <p:ph type="title"/>
          </p:nvPr>
        </p:nvSpPr>
        <p:spPr>
          <a:xfrm>
            <a:off x="460380" y="361510"/>
            <a:ext cx="8237539" cy="2716364"/>
          </a:xfrm>
          <a:prstGeom prst="rect">
            <a:avLst/>
          </a:prstGeom>
          <a:solidFill>
            <a:schemeClr val="accent1"/>
          </a:solid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5" name="Shape 15"/>
        <p:cNvGrpSpPr/>
        <p:nvPr/>
      </p:nvGrpSpPr>
      <p:grpSpPr>
        <a:xfrm>
          <a:off x="0" y="0"/>
          <a:ext cx="0" cy="0"/>
          <a:chOff x="0" y="0"/>
          <a:chExt cx="0" cy="0"/>
        </a:xfrm>
      </p:grpSpPr>
      <p:sp>
        <p:nvSpPr>
          <p:cNvPr id="16" name="Google Shape;16;p24"/>
          <p:cNvSpPr txBox="1"/>
          <p:nvPr/>
        </p:nvSpPr>
        <p:spPr>
          <a:xfrm>
            <a:off x="3733800" y="4794706"/>
            <a:ext cx="2082019"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rgbClr val="929292"/>
                </a:solidFill>
                <a:latin typeface="Inter"/>
                <a:ea typeface="Inter"/>
                <a:cs typeface="Inter"/>
                <a:sym typeface="Inter"/>
              </a:rPr>
              <a:t>Kaggle Winner Presentation Template</a:t>
            </a:r>
            <a:endParaRPr b="0" i="0" sz="800" u="none" cap="none" strike="noStrike">
              <a:solidFill>
                <a:srgbClr val="929292"/>
              </a:solidFill>
              <a:latin typeface="Inter"/>
              <a:ea typeface="Inter"/>
              <a:cs typeface="Inter"/>
              <a:sym typeface="Inter"/>
            </a:endParaRPr>
          </a:p>
        </p:txBody>
      </p:sp>
      <p:pic>
        <p:nvPicPr>
          <p:cNvPr id="17" name="Google Shape;17;p24"/>
          <p:cNvPicPr preferRelativeResize="0"/>
          <p:nvPr/>
        </p:nvPicPr>
        <p:blipFill rotWithShape="1">
          <a:blip r:embed="rId2">
            <a:alphaModFix/>
          </a:blip>
          <a:srcRect b="0" l="0" r="0" t="0"/>
          <a:stretch/>
        </p:blipFill>
        <p:spPr>
          <a:xfrm>
            <a:off x="227109" y="4794706"/>
            <a:ext cx="557815" cy="215444"/>
          </a:xfrm>
          <a:prstGeom prst="rect">
            <a:avLst/>
          </a:prstGeom>
          <a:noFill/>
          <a:ln>
            <a:noFill/>
          </a:ln>
        </p:spPr>
      </p:pic>
      <p:sp>
        <p:nvSpPr>
          <p:cNvPr id="18" name="Google Shape;18;p24"/>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8B8B8B"/>
                </a:solidFill>
                <a:latin typeface="Inter"/>
                <a:ea typeface="Inter"/>
                <a:cs typeface="Inter"/>
                <a:sym typeface="Inter"/>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8B8B8B"/>
                </a:solidFill>
                <a:latin typeface="Inter"/>
                <a:ea typeface="Inter"/>
                <a:cs typeface="Inter"/>
                <a:sym typeface="Inter"/>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8B8B8B"/>
                </a:solidFill>
                <a:latin typeface="Inter"/>
                <a:ea typeface="Inter"/>
                <a:cs typeface="Inter"/>
                <a:sym typeface="Inter"/>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8B8B8B"/>
                </a:solidFill>
                <a:latin typeface="Inter"/>
                <a:ea typeface="Inter"/>
                <a:cs typeface="Inter"/>
                <a:sym typeface="Inter"/>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8B8B8B"/>
                </a:solidFill>
                <a:latin typeface="Inter"/>
                <a:ea typeface="Inter"/>
                <a:cs typeface="Inter"/>
                <a:sym typeface="Inter"/>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8B8B8B"/>
                </a:solidFill>
                <a:latin typeface="Inter"/>
                <a:ea typeface="Inter"/>
                <a:cs typeface="Inter"/>
                <a:sym typeface="Inter"/>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8B8B8B"/>
                </a:solidFill>
                <a:latin typeface="Inter"/>
                <a:ea typeface="Inter"/>
                <a:cs typeface="Inter"/>
                <a:sym typeface="Inter"/>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8B8B8B"/>
                </a:solidFill>
                <a:latin typeface="Inter"/>
                <a:ea typeface="Inter"/>
                <a:cs typeface="Inter"/>
                <a:sym typeface="Inter"/>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8B8B8B"/>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 name="Shape 19"/>
        <p:cNvGrpSpPr/>
        <p:nvPr/>
      </p:nvGrpSpPr>
      <p:grpSpPr>
        <a:xfrm>
          <a:off x="0" y="0"/>
          <a:ext cx="0" cy="0"/>
          <a:chOff x="0" y="0"/>
          <a:chExt cx="0" cy="0"/>
        </a:xfrm>
      </p:grpSpPr>
      <p:sp>
        <p:nvSpPr>
          <p:cNvPr id="20" name="Google Shape;20;p26"/>
          <p:cNvSpPr txBox="1"/>
          <p:nvPr>
            <p:ph type="title"/>
          </p:nvPr>
        </p:nvSpPr>
        <p:spPr>
          <a:xfrm>
            <a:off x="857250" y="427832"/>
            <a:ext cx="7429500" cy="529431"/>
          </a:xfrm>
          <a:prstGeom prst="rect">
            <a:avLst/>
          </a:prstGeom>
          <a:solidFill>
            <a:schemeClr val="accent1"/>
          </a:solid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26"/>
          <p:cNvSpPr txBox="1"/>
          <p:nvPr>
            <p:ph idx="1" type="body"/>
          </p:nvPr>
        </p:nvSpPr>
        <p:spPr>
          <a:xfrm>
            <a:off x="857250" y="957262"/>
            <a:ext cx="7429500" cy="358332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descr="bb_arrow.png" id="22" name="Google Shape;22;p26"/>
          <p:cNvSpPr/>
          <p:nvPr/>
        </p:nvSpPr>
        <p:spPr>
          <a:xfrm>
            <a:off x="563880" y="610649"/>
            <a:ext cx="201168" cy="1897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uge Chapter Head">
  <p:cSld name="Huge Chapter Head">
    <p:spTree>
      <p:nvGrpSpPr>
        <p:cNvPr id="23" name="Shape 23"/>
        <p:cNvGrpSpPr/>
        <p:nvPr/>
      </p:nvGrpSpPr>
      <p:grpSpPr>
        <a:xfrm>
          <a:off x="0" y="0"/>
          <a:ext cx="0" cy="0"/>
          <a:chOff x="0" y="0"/>
          <a:chExt cx="0" cy="0"/>
        </a:xfrm>
      </p:grpSpPr>
      <p:sp>
        <p:nvSpPr>
          <p:cNvPr id="24" name="Google Shape;24;p25"/>
          <p:cNvSpPr txBox="1"/>
          <p:nvPr>
            <p:ph type="title"/>
          </p:nvPr>
        </p:nvSpPr>
        <p:spPr>
          <a:xfrm>
            <a:off x="285750" y="2648619"/>
            <a:ext cx="7639050" cy="1502236"/>
          </a:xfrm>
          <a:prstGeom prst="rect">
            <a:avLst/>
          </a:prstGeom>
          <a:solidFill>
            <a:schemeClr val="accent1"/>
          </a:solidFill>
          <a:ln>
            <a:noFill/>
          </a:ln>
        </p:spPr>
        <p:txBody>
          <a:bodyPr anchorCtr="0" anchor="b" bIns="45700" lIns="91425" spcFirstLastPara="1" rIns="91425" wrap="square" tIns="45700">
            <a:noAutofit/>
          </a:bodyPr>
          <a:lstStyle>
            <a:lvl1pPr lvl="0" algn="r">
              <a:lnSpc>
                <a:spcPct val="211111"/>
              </a:lnSpc>
              <a:spcBef>
                <a:spcPts val="0"/>
              </a:spcBef>
              <a:spcAft>
                <a:spcPts val="0"/>
              </a:spcAft>
              <a:buSzPts val="1400"/>
              <a:buNone/>
              <a:defRPr sz="36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descr="bb_arrow.png" id="25" name="Google Shape;25;p25"/>
          <p:cNvSpPr/>
          <p:nvPr/>
        </p:nvSpPr>
        <p:spPr>
          <a:xfrm flipH="1">
            <a:off x="8088630" y="3718467"/>
            <a:ext cx="201168" cy="1897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27"/>
          <p:cNvSpPr txBox="1"/>
          <p:nvPr>
            <p:ph type="title"/>
          </p:nvPr>
        </p:nvSpPr>
        <p:spPr>
          <a:xfrm>
            <a:off x="722313" y="3305179"/>
            <a:ext cx="7772400" cy="1021556"/>
          </a:xfrm>
          <a:prstGeom prst="rect">
            <a:avLst/>
          </a:prstGeom>
          <a:solidFill>
            <a:schemeClr val="accent1"/>
          </a:solid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b="1" sz="36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27"/>
          <p:cNvSpPr txBox="1"/>
          <p:nvPr>
            <p:ph idx="1" type="body"/>
          </p:nvPr>
        </p:nvSpPr>
        <p:spPr>
          <a:xfrm>
            <a:off x="722313" y="2180035"/>
            <a:ext cx="7772400" cy="112514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B8B8B"/>
              </a:buClr>
              <a:buSzPts val="2000"/>
              <a:buNone/>
              <a:defRPr sz="2000">
                <a:solidFill>
                  <a:srgbClr val="8B8B8B"/>
                </a:solidFill>
              </a:defRPr>
            </a:lvl1pPr>
            <a:lvl2pPr indent="-228600" lvl="1" marL="914400" algn="l">
              <a:lnSpc>
                <a:spcPct val="100000"/>
              </a:lnSpc>
              <a:spcBef>
                <a:spcPts val="360"/>
              </a:spcBef>
              <a:spcAft>
                <a:spcPts val="0"/>
              </a:spcAft>
              <a:buClr>
                <a:srgbClr val="8B8B8B"/>
              </a:buClr>
              <a:buSzPts val="1800"/>
              <a:buNone/>
              <a:defRPr sz="1800">
                <a:solidFill>
                  <a:srgbClr val="8B8B8B"/>
                </a:solidFill>
              </a:defRPr>
            </a:lvl2pPr>
            <a:lvl3pPr indent="-228600" lvl="2" marL="1371600" algn="l">
              <a:lnSpc>
                <a:spcPct val="100000"/>
              </a:lnSpc>
              <a:spcBef>
                <a:spcPts val="320"/>
              </a:spcBef>
              <a:spcAft>
                <a:spcPts val="0"/>
              </a:spcAft>
              <a:buClr>
                <a:srgbClr val="8B8B8B"/>
              </a:buClr>
              <a:buSzPts val="1600"/>
              <a:buNone/>
              <a:defRPr sz="1600">
                <a:solidFill>
                  <a:srgbClr val="8B8B8B"/>
                </a:solidFill>
              </a:defRPr>
            </a:lvl3pPr>
            <a:lvl4pPr indent="-228600" lvl="3" marL="1828800" algn="l">
              <a:lnSpc>
                <a:spcPct val="100000"/>
              </a:lnSpc>
              <a:spcBef>
                <a:spcPts val="280"/>
              </a:spcBef>
              <a:spcAft>
                <a:spcPts val="0"/>
              </a:spcAft>
              <a:buClr>
                <a:srgbClr val="8B8B8B"/>
              </a:buClr>
              <a:buSzPts val="1400"/>
              <a:buNone/>
              <a:defRPr sz="1400">
                <a:solidFill>
                  <a:srgbClr val="8B8B8B"/>
                </a:solidFill>
              </a:defRPr>
            </a:lvl4pPr>
            <a:lvl5pPr indent="-228600" lvl="4" marL="2286000" algn="l">
              <a:lnSpc>
                <a:spcPct val="100000"/>
              </a:lnSpc>
              <a:spcBef>
                <a:spcPts val="280"/>
              </a:spcBef>
              <a:spcAft>
                <a:spcPts val="0"/>
              </a:spcAft>
              <a:buClr>
                <a:srgbClr val="8B8B8B"/>
              </a:buClr>
              <a:buSzPts val="1400"/>
              <a:buNone/>
              <a:defRPr sz="1400">
                <a:solidFill>
                  <a:srgbClr val="8B8B8B"/>
                </a:solidFill>
              </a:defRPr>
            </a:lvl5pPr>
            <a:lvl6pPr indent="-228600" lvl="5" marL="2743200" algn="l">
              <a:lnSpc>
                <a:spcPct val="100000"/>
              </a:lnSpc>
              <a:spcBef>
                <a:spcPts val="280"/>
              </a:spcBef>
              <a:spcAft>
                <a:spcPts val="0"/>
              </a:spcAft>
              <a:buClr>
                <a:srgbClr val="8B8B8B"/>
              </a:buClr>
              <a:buSzPts val="1400"/>
              <a:buNone/>
              <a:defRPr sz="1400">
                <a:solidFill>
                  <a:srgbClr val="8B8B8B"/>
                </a:solidFill>
              </a:defRPr>
            </a:lvl6pPr>
            <a:lvl7pPr indent="-228600" lvl="6" marL="3200400" algn="l">
              <a:lnSpc>
                <a:spcPct val="100000"/>
              </a:lnSpc>
              <a:spcBef>
                <a:spcPts val="280"/>
              </a:spcBef>
              <a:spcAft>
                <a:spcPts val="0"/>
              </a:spcAft>
              <a:buClr>
                <a:srgbClr val="8B8B8B"/>
              </a:buClr>
              <a:buSzPts val="1400"/>
              <a:buNone/>
              <a:defRPr sz="1400">
                <a:solidFill>
                  <a:srgbClr val="8B8B8B"/>
                </a:solidFill>
              </a:defRPr>
            </a:lvl7pPr>
            <a:lvl8pPr indent="-228600" lvl="7" marL="3657600" algn="l">
              <a:lnSpc>
                <a:spcPct val="100000"/>
              </a:lnSpc>
              <a:spcBef>
                <a:spcPts val="280"/>
              </a:spcBef>
              <a:spcAft>
                <a:spcPts val="0"/>
              </a:spcAft>
              <a:buClr>
                <a:srgbClr val="8B8B8B"/>
              </a:buClr>
              <a:buSzPts val="1400"/>
              <a:buNone/>
              <a:defRPr sz="1400">
                <a:solidFill>
                  <a:srgbClr val="8B8B8B"/>
                </a:solidFill>
              </a:defRPr>
            </a:lvl8pPr>
            <a:lvl9pPr indent="-228600" lvl="8" marL="4114800" algn="l">
              <a:lnSpc>
                <a:spcPct val="100000"/>
              </a:lnSpc>
              <a:spcBef>
                <a:spcPts val="280"/>
              </a:spcBef>
              <a:spcAft>
                <a:spcPts val="0"/>
              </a:spcAft>
              <a:buClr>
                <a:srgbClr val="8B8B8B"/>
              </a:buClr>
              <a:buSzPts val="1400"/>
              <a:buNone/>
              <a:defRPr sz="1400">
                <a:solidFill>
                  <a:srgbClr val="8B8B8B"/>
                </a:solidFill>
              </a:defRPr>
            </a:lvl9pPr>
          </a:lstStyle>
          <a:p/>
        </p:txBody>
      </p:sp>
      <p:sp>
        <p:nvSpPr>
          <p:cNvPr descr="bb_arrow.png" id="29" name="Google Shape;29;p27"/>
          <p:cNvSpPr/>
          <p:nvPr/>
        </p:nvSpPr>
        <p:spPr>
          <a:xfrm>
            <a:off x="463296" y="3461007"/>
            <a:ext cx="201168" cy="1897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0" name="Shape 30"/>
        <p:cNvGrpSpPr/>
        <p:nvPr/>
      </p:nvGrpSpPr>
      <p:grpSpPr>
        <a:xfrm>
          <a:off x="0" y="0"/>
          <a:ext cx="0" cy="0"/>
          <a:chOff x="0" y="0"/>
          <a:chExt cx="0" cy="0"/>
        </a:xfrm>
      </p:grpSpPr>
      <p:sp>
        <p:nvSpPr>
          <p:cNvPr id="31" name="Google Shape;31;p28"/>
          <p:cNvSpPr txBox="1"/>
          <p:nvPr>
            <p:ph type="title"/>
          </p:nvPr>
        </p:nvSpPr>
        <p:spPr>
          <a:xfrm>
            <a:off x="857250" y="427832"/>
            <a:ext cx="7429500" cy="529431"/>
          </a:xfrm>
          <a:prstGeom prst="rect">
            <a:avLst/>
          </a:prstGeom>
          <a:solidFill>
            <a:schemeClr val="accent1"/>
          </a:solid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8"/>
          <p:cNvSpPr txBox="1"/>
          <p:nvPr>
            <p:ph idx="1" type="body"/>
          </p:nvPr>
        </p:nvSpPr>
        <p:spPr>
          <a:xfrm>
            <a:off x="457200" y="1200154"/>
            <a:ext cx="4038600" cy="3394472"/>
          </a:xfrm>
          <a:prstGeom prst="rect">
            <a:avLst/>
          </a:prstGeom>
          <a:noFill/>
          <a:ln>
            <a:noFill/>
          </a:ln>
        </p:spPr>
        <p:txBody>
          <a:bodyPr anchorCtr="0" anchor="t" bIns="45700" lIns="91425" spcFirstLastPara="1" rIns="91425" wrap="square" tIns="45700">
            <a:normAutofit/>
          </a:bodyPr>
          <a:lstStyle>
            <a:lvl1pPr indent="-355600" lvl="0" marL="457200" algn="l">
              <a:lnSpc>
                <a:spcPct val="100000"/>
              </a:lnSpc>
              <a:spcBef>
                <a:spcPts val="400"/>
              </a:spcBef>
              <a:spcAft>
                <a:spcPts val="0"/>
              </a:spcAft>
              <a:buClr>
                <a:schemeClr val="dk1"/>
              </a:buClr>
              <a:buSzPts val="2000"/>
              <a:buChar char="•"/>
              <a:defRPr sz="2000"/>
            </a:lvl1pPr>
            <a:lvl2pPr indent="-342900" lvl="1" marL="914400" algn="l">
              <a:lnSpc>
                <a:spcPct val="100000"/>
              </a:lnSpc>
              <a:spcBef>
                <a:spcPts val="360"/>
              </a:spcBef>
              <a:spcAft>
                <a:spcPts val="0"/>
              </a:spcAft>
              <a:buClr>
                <a:schemeClr val="dk1"/>
              </a:buClr>
              <a:buSzPts val="1800"/>
              <a:buChar char="–"/>
              <a:defRPr sz="1800"/>
            </a:lvl2pPr>
            <a:lvl3pPr indent="-330200" lvl="2" marL="1371600" algn="l">
              <a:lnSpc>
                <a:spcPct val="100000"/>
              </a:lnSpc>
              <a:spcBef>
                <a:spcPts val="320"/>
              </a:spcBef>
              <a:spcAft>
                <a:spcPts val="0"/>
              </a:spcAft>
              <a:buClr>
                <a:schemeClr val="dk1"/>
              </a:buClr>
              <a:buSzPts val="1600"/>
              <a:buChar char="•"/>
              <a:defRPr sz="1600"/>
            </a:lvl3pPr>
            <a:lvl4pPr indent="-317500" lvl="3" marL="1828800" algn="l">
              <a:lnSpc>
                <a:spcPct val="100000"/>
              </a:lnSpc>
              <a:spcBef>
                <a:spcPts val="280"/>
              </a:spcBef>
              <a:spcAft>
                <a:spcPts val="0"/>
              </a:spcAft>
              <a:buClr>
                <a:schemeClr val="dk1"/>
              </a:buClr>
              <a:buSzPts val="1400"/>
              <a:buChar char="–"/>
              <a:defRPr sz="1400"/>
            </a:lvl4pPr>
            <a:lvl5pPr indent="-317500" lvl="4" marL="2286000" algn="l">
              <a:lnSpc>
                <a:spcPct val="100000"/>
              </a:lnSpc>
              <a:spcBef>
                <a:spcPts val="280"/>
              </a:spcBef>
              <a:spcAft>
                <a:spcPts val="0"/>
              </a:spcAft>
              <a:buClr>
                <a:schemeClr val="dk1"/>
              </a:buClr>
              <a:buSzPts val="1400"/>
              <a:buChar char="»"/>
              <a:defRPr sz="14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3" name="Google Shape;33;p28"/>
          <p:cNvSpPr txBox="1"/>
          <p:nvPr>
            <p:ph idx="2" type="body"/>
          </p:nvPr>
        </p:nvSpPr>
        <p:spPr>
          <a:xfrm>
            <a:off x="4648200" y="1200154"/>
            <a:ext cx="4038600" cy="3394472"/>
          </a:xfrm>
          <a:prstGeom prst="rect">
            <a:avLst/>
          </a:prstGeom>
          <a:noFill/>
          <a:ln>
            <a:noFill/>
          </a:ln>
        </p:spPr>
        <p:txBody>
          <a:bodyPr anchorCtr="0" anchor="t" bIns="45700" lIns="91425" spcFirstLastPara="1" rIns="91425" wrap="square" tIns="45700">
            <a:normAutofit/>
          </a:bodyPr>
          <a:lstStyle>
            <a:lvl1pPr indent="-355600" lvl="0" marL="457200" algn="l">
              <a:lnSpc>
                <a:spcPct val="100000"/>
              </a:lnSpc>
              <a:spcBef>
                <a:spcPts val="400"/>
              </a:spcBef>
              <a:spcAft>
                <a:spcPts val="0"/>
              </a:spcAft>
              <a:buClr>
                <a:schemeClr val="dk1"/>
              </a:buClr>
              <a:buSzPts val="2000"/>
              <a:buChar char="•"/>
              <a:defRPr sz="2000"/>
            </a:lvl1pPr>
            <a:lvl2pPr indent="-342900" lvl="1" marL="914400" algn="l">
              <a:lnSpc>
                <a:spcPct val="100000"/>
              </a:lnSpc>
              <a:spcBef>
                <a:spcPts val="360"/>
              </a:spcBef>
              <a:spcAft>
                <a:spcPts val="0"/>
              </a:spcAft>
              <a:buClr>
                <a:schemeClr val="dk1"/>
              </a:buClr>
              <a:buSzPts val="1800"/>
              <a:buChar char="–"/>
              <a:defRPr sz="1800"/>
            </a:lvl2pPr>
            <a:lvl3pPr indent="-330200" lvl="2" marL="1371600" algn="l">
              <a:lnSpc>
                <a:spcPct val="100000"/>
              </a:lnSpc>
              <a:spcBef>
                <a:spcPts val="320"/>
              </a:spcBef>
              <a:spcAft>
                <a:spcPts val="0"/>
              </a:spcAft>
              <a:buClr>
                <a:schemeClr val="dk1"/>
              </a:buClr>
              <a:buSzPts val="1600"/>
              <a:buChar char="•"/>
              <a:defRPr sz="1600"/>
            </a:lvl3pPr>
            <a:lvl4pPr indent="-317500" lvl="3" marL="1828800" algn="l">
              <a:lnSpc>
                <a:spcPct val="100000"/>
              </a:lnSpc>
              <a:spcBef>
                <a:spcPts val="280"/>
              </a:spcBef>
              <a:spcAft>
                <a:spcPts val="0"/>
              </a:spcAft>
              <a:buClr>
                <a:schemeClr val="dk1"/>
              </a:buClr>
              <a:buSzPts val="1400"/>
              <a:buChar char="–"/>
              <a:defRPr sz="1400"/>
            </a:lvl4pPr>
            <a:lvl5pPr indent="-317500" lvl="4" marL="2286000" algn="l">
              <a:lnSpc>
                <a:spcPct val="100000"/>
              </a:lnSpc>
              <a:spcBef>
                <a:spcPts val="280"/>
              </a:spcBef>
              <a:spcAft>
                <a:spcPts val="0"/>
              </a:spcAft>
              <a:buClr>
                <a:schemeClr val="dk1"/>
              </a:buClr>
              <a:buSzPts val="1400"/>
              <a:buChar char="»"/>
              <a:defRPr sz="14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descr="bb_arrow.png" id="34" name="Google Shape;34;p28"/>
          <p:cNvSpPr/>
          <p:nvPr/>
        </p:nvSpPr>
        <p:spPr>
          <a:xfrm>
            <a:off x="563880" y="610649"/>
            <a:ext cx="201168" cy="1897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5" name="Shape 35"/>
        <p:cNvGrpSpPr/>
        <p:nvPr/>
      </p:nvGrpSpPr>
      <p:grpSpPr>
        <a:xfrm>
          <a:off x="0" y="0"/>
          <a:ext cx="0" cy="0"/>
          <a:chOff x="0" y="0"/>
          <a:chExt cx="0" cy="0"/>
        </a:xfrm>
      </p:grpSpPr>
      <p:sp>
        <p:nvSpPr>
          <p:cNvPr id="36" name="Google Shape;36;p29"/>
          <p:cNvSpPr txBox="1"/>
          <p:nvPr>
            <p:ph type="title"/>
          </p:nvPr>
        </p:nvSpPr>
        <p:spPr>
          <a:xfrm>
            <a:off x="857250" y="427832"/>
            <a:ext cx="7429500" cy="529431"/>
          </a:xfrm>
          <a:prstGeom prst="rect">
            <a:avLst/>
          </a:prstGeom>
          <a:solidFill>
            <a:schemeClr val="accent1"/>
          </a:solid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29"/>
          <p:cNvSpPr txBox="1"/>
          <p:nvPr>
            <p:ph idx="1" type="body"/>
          </p:nvPr>
        </p:nvSpPr>
        <p:spPr>
          <a:xfrm>
            <a:off x="457200" y="965599"/>
            <a:ext cx="4040188" cy="47982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chemeClr val="dk1"/>
              </a:buClr>
              <a:buSzPts val="2000"/>
              <a:buNone/>
              <a:defRPr b="1" sz="20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38" name="Google Shape;38;p29"/>
          <p:cNvSpPr txBox="1"/>
          <p:nvPr>
            <p:ph idx="2" type="body"/>
          </p:nvPr>
        </p:nvSpPr>
        <p:spPr>
          <a:xfrm>
            <a:off x="457200" y="1445419"/>
            <a:ext cx="4040188" cy="2963466"/>
          </a:xfrm>
          <a:prstGeom prst="rect">
            <a:avLst/>
          </a:prstGeom>
          <a:noFill/>
          <a:ln>
            <a:noFill/>
          </a:ln>
        </p:spPr>
        <p:txBody>
          <a:bodyPr anchorCtr="0" anchor="t" bIns="45700" lIns="91425" spcFirstLastPara="1" rIns="91425" wrap="square" tIns="45700">
            <a:normAutofit/>
          </a:bodyPr>
          <a:lstStyle>
            <a:lvl1pPr indent="-355600" lvl="0" marL="457200" algn="l">
              <a:lnSpc>
                <a:spcPct val="100000"/>
              </a:lnSpc>
              <a:spcBef>
                <a:spcPts val="400"/>
              </a:spcBef>
              <a:spcAft>
                <a:spcPts val="0"/>
              </a:spcAft>
              <a:buClr>
                <a:schemeClr val="dk1"/>
              </a:buClr>
              <a:buSzPts val="2000"/>
              <a:buChar char="•"/>
              <a:defRPr sz="2000"/>
            </a:lvl1pPr>
            <a:lvl2pPr indent="-342900" lvl="1" marL="914400" algn="l">
              <a:lnSpc>
                <a:spcPct val="100000"/>
              </a:lnSpc>
              <a:spcBef>
                <a:spcPts val="360"/>
              </a:spcBef>
              <a:spcAft>
                <a:spcPts val="0"/>
              </a:spcAft>
              <a:buClr>
                <a:schemeClr val="dk1"/>
              </a:buClr>
              <a:buSzPts val="1800"/>
              <a:buChar char="–"/>
              <a:defRPr sz="1800"/>
            </a:lvl2pPr>
            <a:lvl3pPr indent="-330200" lvl="2" marL="1371600" algn="l">
              <a:lnSpc>
                <a:spcPct val="100000"/>
              </a:lnSpc>
              <a:spcBef>
                <a:spcPts val="320"/>
              </a:spcBef>
              <a:spcAft>
                <a:spcPts val="0"/>
              </a:spcAft>
              <a:buClr>
                <a:schemeClr val="dk1"/>
              </a:buClr>
              <a:buSzPts val="1600"/>
              <a:buChar char="•"/>
              <a:defRPr sz="1600"/>
            </a:lvl3pPr>
            <a:lvl4pPr indent="-317500" lvl="3" marL="1828800" algn="l">
              <a:lnSpc>
                <a:spcPct val="100000"/>
              </a:lnSpc>
              <a:spcBef>
                <a:spcPts val="280"/>
              </a:spcBef>
              <a:spcAft>
                <a:spcPts val="0"/>
              </a:spcAft>
              <a:buClr>
                <a:schemeClr val="dk1"/>
              </a:buClr>
              <a:buSzPts val="1400"/>
              <a:buChar char="–"/>
              <a:defRPr sz="1400"/>
            </a:lvl4pPr>
            <a:lvl5pPr indent="-317500" lvl="4" marL="2286000" algn="l">
              <a:lnSpc>
                <a:spcPct val="100000"/>
              </a:lnSpc>
              <a:spcBef>
                <a:spcPts val="280"/>
              </a:spcBef>
              <a:spcAft>
                <a:spcPts val="0"/>
              </a:spcAft>
              <a:buClr>
                <a:schemeClr val="dk1"/>
              </a:buClr>
              <a:buSzPts val="1400"/>
              <a:buChar char="»"/>
              <a:defRPr sz="14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39" name="Google Shape;39;p29"/>
          <p:cNvSpPr txBox="1"/>
          <p:nvPr>
            <p:ph idx="3" type="body"/>
          </p:nvPr>
        </p:nvSpPr>
        <p:spPr>
          <a:xfrm>
            <a:off x="4645031" y="965599"/>
            <a:ext cx="4041775" cy="47982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chemeClr val="dk1"/>
              </a:buClr>
              <a:buSzPts val="2000"/>
              <a:buNone/>
              <a:defRPr b="1" sz="20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0" name="Google Shape;40;p29"/>
          <p:cNvSpPr txBox="1"/>
          <p:nvPr>
            <p:ph idx="4" type="body"/>
          </p:nvPr>
        </p:nvSpPr>
        <p:spPr>
          <a:xfrm>
            <a:off x="4645031" y="1445419"/>
            <a:ext cx="4041775" cy="2963466"/>
          </a:xfrm>
          <a:prstGeom prst="rect">
            <a:avLst/>
          </a:prstGeom>
          <a:noFill/>
          <a:ln>
            <a:noFill/>
          </a:ln>
        </p:spPr>
        <p:txBody>
          <a:bodyPr anchorCtr="0" anchor="t" bIns="45700" lIns="91425" spcFirstLastPara="1" rIns="91425" wrap="square" tIns="45700">
            <a:normAutofit/>
          </a:bodyPr>
          <a:lstStyle>
            <a:lvl1pPr indent="-355600" lvl="0" marL="457200" algn="l">
              <a:lnSpc>
                <a:spcPct val="100000"/>
              </a:lnSpc>
              <a:spcBef>
                <a:spcPts val="400"/>
              </a:spcBef>
              <a:spcAft>
                <a:spcPts val="0"/>
              </a:spcAft>
              <a:buClr>
                <a:schemeClr val="dk1"/>
              </a:buClr>
              <a:buSzPts val="2000"/>
              <a:buChar char="•"/>
              <a:defRPr sz="2000"/>
            </a:lvl1pPr>
            <a:lvl2pPr indent="-342900" lvl="1" marL="914400" algn="l">
              <a:lnSpc>
                <a:spcPct val="100000"/>
              </a:lnSpc>
              <a:spcBef>
                <a:spcPts val="360"/>
              </a:spcBef>
              <a:spcAft>
                <a:spcPts val="0"/>
              </a:spcAft>
              <a:buClr>
                <a:schemeClr val="dk1"/>
              </a:buClr>
              <a:buSzPts val="1800"/>
              <a:buChar char="–"/>
              <a:defRPr sz="1800"/>
            </a:lvl2pPr>
            <a:lvl3pPr indent="-330200" lvl="2" marL="1371600" algn="l">
              <a:lnSpc>
                <a:spcPct val="100000"/>
              </a:lnSpc>
              <a:spcBef>
                <a:spcPts val="320"/>
              </a:spcBef>
              <a:spcAft>
                <a:spcPts val="0"/>
              </a:spcAft>
              <a:buClr>
                <a:schemeClr val="dk1"/>
              </a:buClr>
              <a:buSzPts val="1600"/>
              <a:buChar char="•"/>
              <a:defRPr sz="1600"/>
            </a:lvl3pPr>
            <a:lvl4pPr indent="-317500" lvl="3" marL="1828800" algn="l">
              <a:lnSpc>
                <a:spcPct val="100000"/>
              </a:lnSpc>
              <a:spcBef>
                <a:spcPts val="280"/>
              </a:spcBef>
              <a:spcAft>
                <a:spcPts val="0"/>
              </a:spcAft>
              <a:buClr>
                <a:schemeClr val="dk1"/>
              </a:buClr>
              <a:buSzPts val="1400"/>
              <a:buChar char="–"/>
              <a:defRPr sz="1400"/>
            </a:lvl4pPr>
            <a:lvl5pPr indent="-317500" lvl="4" marL="2286000" algn="l">
              <a:lnSpc>
                <a:spcPct val="100000"/>
              </a:lnSpc>
              <a:spcBef>
                <a:spcPts val="280"/>
              </a:spcBef>
              <a:spcAft>
                <a:spcPts val="0"/>
              </a:spcAft>
              <a:buClr>
                <a:schemeClr val="dk1"/>
              </a:buClr>
              <a:buSzPts val="1400"/>
              <a:buChar char="»"/>
              <a:defRPr sz="14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descr="bb_arrow.png" id="41" name="Google Shape;41;p29"/>
          <p:cNvSpPr/>
          <p:nvPr/>
        </p:nvSpPr>
        <p:spPr>
          <a:xfrm>
            <a:off x="563880" y="610649"/>
            <a:ext cx="201168" cy="1897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sp>
        <p:nvSpPr>
          <p:cNvPr id="43" name="Google Shape;43;p30"/>
          <p:cNvSpPr txBox="1"/>
          <p:nvPr>
            <p:ph type="title"/>
          </p:nvPr>
        </p:nvSpPr>
        <p:spPr>
          <a:xfrm>
            <a:off x="857250" y="427832"/>
            <a:ext cx="7429500" cy="529431"/>
          </a:xfrm>
          <a:prstGeom prst="rect">
            <a:avLst/>
          </a:prstGeom>
          <a:solidFill>
            <a:schemeClr val="accent1"/>
          </a:solid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4" name="Shape 44"/>
        <p:cNvGrpSpPr/>
        <p:nvPr/>
      </p:nvGrpSpPr>
      <p:grpSpPr>
        <a:xfrm>
          <a:off x="0" y="0"/>
          <a:ext cx="0" cy="0"/>
          <a:chOff x="0" y="0"/>
          <a:chExt cx="0" cy="0"/>
        </a:xfrm>
      </p:grpSpPr>
      <p:sp>
        <p:nvSpPr>
          <p:cNvPr id="45" name="Google Shape;45;p31"/>
          <p:cNvSpPr txBox="1"/>
          <p:nvPr>
            <p:ph type="title"/>
          </p:nvPr>
        </p:nvSpPr>
        <p:spPr>
          <a:xfrm>
            <a:off x="704851" y="470395"/>
            <a:ext cx="2703516" cy="783236"/>
          </a:xfrm>
          <a:prstGeom prst="rect">
            <a:avLst/>
          </a:prstGeom>
          <a:solidFill>
            <a:schemeClr val="accent1"/>
          </a:solid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31"/>
          <p:cNvSpPr txBox="1"/>
          <p:nvPr>
            <p:ph idx="1" type="body"/>
          </p:nvPr>
        </p:nvSpPr>
        <p:spPr>
          <a:xfrm>
            <a:off x="3738756" y="470039"/>
            <a:ext cx="4593838" cy="3945065"/>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47" name="Google Shape;47;p31"/>
          <p:cNvSpPr txBox="1"/>
          <p:nvPr>
            <p:ph idx="2" type="body"/>
          </p:nvPr>
        </p:nvSpPr>
        <p:spPr>
          <a:xfrm>
            <a:off x="704851" y="1254561"/>
            <a:ext cx="2703516" cy="316183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descr="bb_arrow.png" id="48" name="Google Shape;48;p31"/>
          <p:cNvSpPr/>
          <p:nvPr/>
        </p:nvSpPr>
        <p:spPr>
          <a:xfrm>
            <a:off x="425196" y="786102"/>
            <a:ext cx="201168" cy="1897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2"/>
          <p:cNvSpPr txBox="1"/>
          <p:nvPr>
            <p:ph type="title"/>
          </p:nvPr>
        </p:nvSpPr>
        <p:spPr>
          <a:xfrm>
            <a:off x="857250" y="427832"/>
            <a:ext cx="7429500" cy="529431"/>
          </a:xfrm>
          <a:prstGeom prst="rect">
            <a:avLst/>
          </a:prstGeom>
          <a:solidFill>
            <a:schemeClr val="accent1"/>
          </a:solid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1" i="0" sz="2800" u="none" cap="none" strike="noStrike">
                <a:solidFill>
                  <a:schemeClr val="lt1"/>
                </a:solidFill>
                <a:latin typeface="Arial Narrow"/>
                <a:ea typeface="Arial Narrow"/>
                <a:cs typeface="Arial Narrow"/>
                <a:sym typeface="Arial Narrow"/>
              </a:defRPr>
            </a:lvl1pPr>
            <a:lvl2pPr lvl="1" marR="0" rtl="0" algn="l">
              <a:lnSpc>
                <a:spcPct val="100000"/>
              </a:lnSpc>
              <a:spcBef>
                <a:spcPts val="0"/>
              </a:spcBef>
              <a:spcAft>
                <a:spcPts val="0"/>
              </a:spcAft>
              <a:buClr>
                <a:srgbClr val="000000"/>
              </a:buClr>
              <a:buSzPts val="1400"/>
              <a:buFont typeface="Arial"/>
              <a:buNone/>
              <a:defRPr b="1"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1"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1"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1"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1"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1"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1"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1" i="0" sz="2800" u="none" cap="none" strike="noStrike">
                <a:solidFill>
                  <a:schemeClr val="dk1"/>
                </a:solidFill>
                <a:latin typeface="Arial"/>
                <a:ea typeface="Arial"/>
                <a:cs typeface="Arial"/>
                <a:sym typeface="Arial"/>
              </a:defRPr>
            </a:lvl9pPr>
          </a:lstStyle>
          <a:p/>
        </p:txBody>
      </p:sp>
      <p:sp>
        <p:nvSpPr>
          <p:cNvPr id="11" name="Google Shape;11;p22"/>
          <p:cNvSpPr txBox="1"/>
          <p:nvPr>
            <p:ph idx="1" type="body"/>
          </p:nvPr>
        </p:nvSpPr>
        <p:spPr>
          <a:xfrm>
            <a:off x="857250" y="957262"/>
            <a:ext cx="7429500" cy="358332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Verdana"/>
                <a:ea typeface="Verdana"/>
                <a:cs typeface="Verdana"/>
                <a:sym typeface="Verdana"/>
              </a:defRPr>
            </a:lvl1pPr>
            <a:lvl2pPr indent="-381000" lvl="1" marL="9144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Verdana"/>
                <a:ea typeface="Verdana"/>
                <a:cs typeface="Verdana"/>
                <a:sym typeface="Verdana"/>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Verdana"/>
                <a:ea typeface="Verdana"/>
                <a:cs typeface="Verdana"/>
                <a:sym typeface="Verdana"/>
              </a:defRPr>
            </a:lvl3pPr>
            <a:lvl4pPr indent="-342900" lvl="3" marL="1828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4pPr>
            <a:lvl5pPr indent="-342900" lvl="4" marL="22860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s://www.kaggle.com/federicomatorra/abrv-ruler-model?scriptVersionId=65653049" TargetMode="External"/><Relationship Id="rId4" Type="http://schemas.openxmlformats.org/officeDocument/2006/relationships/hyperlink" Target="https://www.kaggle.com/federicomatorra/abrv-ruler-model?scriptVersionId=65716914" TargetMode="External"/><Relationship Id="rId5" Type="http://schemas.openxmlformats.org/officeDocument/2006/relationships/hyperlink" Target="https://www.kaggle.com/federicomatorra/textcat-ner?scriptVersionId=66229709" TargetMode="External"/><Relationship Id="rId6" Type="http://schemas.openxmlformats.org/officeDocument/2006/relationships/hyperlink" Target="https://www.kaggle.com/federicomatorra/textcat-ner?scriptVersionId=66323970"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8.jpg"/><Relationship Id="rId4" Type="http://schemas.openxmlformats.org/officeDocument/2006/relationships/image" Target="../media/image16.png"/><Relationship Id="rId11" Type="http://schemas.openxmlformats.org/officeDocument/2006/relationships/image" Target="../media/image25.png"/><Relationship Id="rId10" Type="http://schemas.openxmlformats.org/officeDocument/2006/relationships/image" Target="../media/image24.png"/><Relationship Id="rId9"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7" Type="http://schemas.openxmlformats.org/officeDocument/2006/relationships/image" Target="../media/image26.png"/><Relationship Id="rId8"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6.png"/><Relationship Id="rId11" Type="http://schemas.openxmlformats.org/officeDocument/2006/relationships/image" Target="../media/image9.png"/><Relationship Id="rId10" Type="http://schemas.openxmlformats.org/officeDocument/2006/relationships/image" Target="../media/image10.png"/><Relationship Id="rId9"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36085"/>
        </a:solidFill>
      </p:bgPr>
    </p:bg>
    <p:spTree>
      <p:nvGrpSpPr>
        <p:cNvPr id="53" name="Shape 53"/>
        <p:cNvGrpSpPr/>
        <p:nvPr/>
      </p:nvGrpSpPr>
      <p:grpSpPr>
        <a:xfrm>
          <a:off x="0" y="0"/>
          <a:ext cx="0" cy="0"/>
          <a:chOff x="0" y="0"/>
          <a:chExt cx="0" cy="0"/>
        </a:xfrm>
      </p:grpSpPr>
      <p:sp>
        <p:nvSpPr>
          <p:cNvPr id="54" name="Google Shape;54;p1"/>
          <p:cNvSpPr/>
          <p:nvPr/>
        </p:nvSpPr>
        <p:spPr>
          <a:xfrm>
            <a:off x="-190500" y="0"/>
            <a:ext cx="94107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Verdana"/>
              <a:ea typeface="Verdana"/>
              <a:cs typeface="Verdana"/>
              <a:sym typeface="Verdana"/>
            </a:endParaRPr>
          </a:p>
        </p:txBody>
      </p:sp>
      <p:sp>
        <p:nvSpPr>
          <p:cNvPr id="55" name="Google Shape;55;p1"/>
          <p:cNvSpPr txBox="1"/>
          <p:nvPr>
            <p:ph type="title"/>
          </p:nvPr>
        </p:nvSpPr>
        <p:spPr>
          <a:xfrm>
            <a:off x="1219200" y="1789173"/>
            <a:ext cx="6705600" cy="1200150"/>
          </a:xfrm>
          <a:prstGeom prst="rect">
            <a:avLst/>
          </a:prstGeom>
          <a:noFill/>
          <a:ln>
            <a:noFill/>
          </a:ln>
        </p:spPr>
        <p:txBody>
          <a:bodyPr anchorCtr="0" anchor="ctr" bIns="360000" lIns="360000" spcFirstLastPara="1" rIns="91425" wrap="square" tIns="360000">
            <a:noAutofit/>
          </a:bodyPr>
          <a:lstStyle/>
          <a:p>
            <a:pPr indent="0" lvl="0" marL="0" rtl="0" algn="ctr">
              <a:lnSpc>
                <a:spcPct val="100000"/>
              </a:lnSpc>
              <a:spcBef>
                <a:spcPts val="0"/>
              </a:spcBef>
              <a:spcAft>
                <a:spcPts val="0"/>
              </a:spcAft>
              <a:buSzPts val="1400"/>
              <a:buNone/>
            </a:pPr>
            <a:r>
              <a:rPr lang="en-US" sz="4000">
                <a:solidFill>
                  <a:schemeClr val="dk1"/>
                </a:solidFill>
                <a:latin typeface="Inter"/>
                <a:ea typeface="Inter"/>
                <a:cs typeface="Inter"/>
                <a:sym typeface="Inter"/>
              </a:rPr>
              <a:t>Kaggle Winner Caminito’s Team</a:t>
            </a:r>
            <a:endParaRPr sz="4000">
              <a:solidFill>
                <a:schemeClr val="dk1"/>
              </a:solidFill>
              <a:latin typeface="Inter"/>
              <a:ea typeface="Inter"/>
              <a:cs typeface="Inter"/>
              <a:sym typeface="Inter"/>
            </a:endParaRPr>
          </a:p>
        </p:txBody>
      </p:sp>
      <p:pic>
        <p:nvPicPr>
          <p:cNvPr id="56" name="Google Shape;56;p1"/>
          <p:cNvPicPr preferRelativeResize="0"/>
          <p:nvPr/>
        </p:nvPicPr>
        <p:blipFill rotWithShape="1">
          <a:blip r:embed="rId3">
            <a:alphaModFix/>
          </a:blip>
          <a:srcRect b="0" l="0" r="0" t="0"/>
          <a:stretch/>
        </p:blipFill>
        <p:spPr>
          <a:xfrm>
            <a:off x="4152900" y="285750"/>
            <a:ext cx="838200" cy="323737"/>
          </a:xfrm>
          <a:prstGeom prst="rect">
            <a:avLst/>
          </a:prstGeom>
          <a:noFill/>
          <a:ln>
            <a:noFill/>
          </a:ln>
        </p:spPr>
      </p:pic>
      <p:pic>
        <p:nvPicPr>
          <p:cNvPr id="57" name="Google Shape;57;p1"/>
          <p:cNvPicPr preferRelativeResize="0"/>
          <p:nvPr/>
        </p:nvPicPr>
        <p:blipFill rotWithShape="1">
          <a:blip r:embed="rId4">
            <a:alphaModFix/>
          </a:blip>
          <a:srcRect b="0" l="0" r="0" t="0"/>
          <a:stretch/>
        </p:blipFill>
        <p:spPr>
          <a:xfrm rot="454942">
            <a:off x="-1228906" y="3218494"/>
            <a:ext cx="4189629" cy="2440459"/>
          </a:xfrm>
          <a:prstGeom prst="rect">
            <a:avLst/>
          </a:prstGeom>
          <a:noFill/>
          <a:ln>
            <a:noFill/>
          </a:ln>
        </p:spPr>
      </p:pic>
      <p:pic>
        <p:nvPicPr>
          <p:cNvPr id="58" name="Google Shape;58;p1"/>
          <p:cNvPicPr preferRelativeResize="0"/>
          <p:nvPr/>
        </p:nvPicPr>
        <p:blipFill rotWithShape="1">
          <a:blip r:embed="rId5">
            <a:alphaModFix/>
          </a:blip>
          <a:srcRect b="0" l="0" r="0" t="0"/>
          <a:stretch/>
        </p:blipFill>
        <p:spPr>
          <a:xfrm rot="2982496">
            <a:off x="6157459" y="-468357"/>
            <a:ext cx="5190308" cy="2964963"/>
          </a:xfrm>
          <a:prstGeom prst="rect">
            <a:avLst/>
          </a:prstGeom>
          <a:noFill/>
          <a:ln>
            <a:noFill/>
          </a:ln>
        </p:spPr>
      </p:pic>
      <p:sp>
        <p:nvSpPr>
          <p:cNvPr id="59" name="Google Shape;59;p1"/>
          <p:cNvSpPr txBox="1"/>
          <p:nvPr/>
        </p:nvSpPr>
        <p:spPr>
          <a:xfrm>
            <a:off x="2249104" y="3179519"/>
            <a:ext cx="46482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Inter"/>
                <a:ea typeface="Inter"/>
                <a:cs typeface="Inter"/>
                <a:sym typeface="Inter"/>
              </a:rPr>
              <a:t>Diego Passadore, </a:t>
            </a:r>
            <a:r>
              <a:rPr b="0" i="0" lang="en-US" sz="2000" u="none" cap="none" strike="noStrike">
                <a:solidFill>
                  <a:srgbClr val="7F7F7F"/>
                </a:solidFill>
                <a:latin typeface="Inter"/>
                <a:ea typeface="Inter"/>
                <a:cs typeface="Inter"/>
                <a:sym typeface="Inter"/>
              </a:rPr>
              <a:t>MSc MBA</a:t>
            </a:r>
            <a:endParaRPr b="0" i="0" sz="2000" u="none" cap="none" strike="noStrike">
              <a:solidFill>
                <a:srgbClr val="7F7F7F"/>
              </a:solidFill>
              <a:latin typeface="Inter"/>
              <a:ea typeface="Inter"/>
              <a:cs typeface="Inter"/>
              <a:sym typeface="Inter"/>
            </a:endParaRPr>
          </a:p>
          <a:p>
            <a:pPr indent="0" lvl="0" marL="0" marR="0" rtl="0" algn="ctr">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Inter"/>
                <a:ea typeface="Inter"/>
                <a:cs typeface="Inter"/>
                <a:sym typeface="Inter"/>
              </a:rPr>
              <a:t>Federico Matorra, </a:t>
            </a:r>
            <a:r>
              <a:rPr b="0" i="0" lang="en-US" sz="2000" u="none" cap="none" strike="noStrike">
                <a:solidFill>
                  <a:srgbClr val="7F7F7F"/>
                </a:solidFill>
                <a:latin typeface="Inter"/>
                <a:ea typeface="Inter"/>
                <a:cs typeface="Inter"/>
                <a:sym typeface="Inter"/>
              </a:rPr>
              <a:t>MD PhD</a:t>
            </a:r>
            <a:endParaRPr b="0" i="0" sz="2000" u="none" cap="none" strike="noStrike">
              <a:solidFill>
                <a:srgbClr val="7F7F7F"/>
              </a:solidFill>
              <a:latin typeface="Inter"/>
              <a:ea typeface="Inter"/>
              <a:cs typeface="Inter"/>
              <a:sym typeface="Inter"/>
            </a:endParaRPr>
          </a:p>
        </p:txBody>
      </p:sp>
      <p:sp>
        <p:nvSpPr>
          <p:cNvPr id="60" name="Google Shape;60;p1"/>
          <p:cNvSpPr txBox="1"/>
          <p:nvPr/>
        </p:nvSpPr>
        <p:spPr>
          <a:xfrm>
            <a:off x="5803125" y="4758100"/>
            <a:ext cx="3417000" cy="3693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800"/>
              <a:buFont typeface="Arial"/>
              <a:buNone/>
            </a:pPr>
            <a:r>
              <a:rPr b="0" i="0" lang="en-US" sz="1800" u="none" cap="none" strike="noStrike">
                <a:solidFill>
                  <a:srgbClr val="7F7F7F"/>
                </a:solidFill>
                <a:latin typeface="Inter"/>
                <a:ea typeface="Inter"/>
                <a:cs typeface="Inter"/>
                <a:sym typeface="Inter"/>
              </a:rPr>
              <a:t>Argentina - July 2021</a:t>
            </a:r>
            <a:endParaRPr b="0" i="0" sz="1800" u="none" cap="none" strike="noStrike">
              <a:solidFill>
                <a:srgbClr val="7F7F7F"/>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7"/>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165" name="Google Shape;165;p7"/>
          <p:cNvSpPr/>
          <p:nvPr/>
        </p:nvSpPr>
        <p:spPr>
          <a:xfrm flipH="1" rot="5400000">
            <a:off x="2173747" y="-2493504"/>
            <a:ext cx="4657358" cy="9587949"/>
          </a:xfrm>
          <a:prstGeom prst="rect">
            <a:avLst/>
          </a:prstGeom>
          <a:solidFill>
            <a:srgbClr val="3CBEEC">
              <a:alpha val="7058"/>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AE041"/>
              </a:solidFill>
              <a:latin typeface="Open Sans"/>
              <a:ea typeface="Open Sans"/>
              <a:cs typeface="Open Sans"/>
              <a:sym typeface="Open Sans"/>
            </a:endParaRPr>
          </a:p>
        </p:txBody>
      </p:sp>
      <p:sp>
        <p:nvSpPr>
          <p:cNvPr id="166" name="Google Shape;166;p7"/>
          <p:cNvSpPr txBox="1"/>
          <p:nvPr/>
        </p:nvSpPr>
        <p:spPr>
          <a:xfrm>
            <a:off x="1087025" y="1484862"/>
            <a:ext cx="6830700" cy="861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5000"/>
              <a:buFont typeface="Arial"/>
              <a:buNone/>
            </a:pPr>
            <a:r>
              <a:rPr b="1" lang="en-US" sz="5000">
                <a:solidFill>
                  <a:schemeClr val="dk1"/>
                </a:solidFill>
                <a:latin typeface="Inter"/>
                <a:ea typeface="Inter"/>
                <a:cs typeface="Inter"/>
                <a:sym typeface="Inter"/>
              </a:rPr>
              <a:t>Overall architecture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ge5942e0e8d_1_13"/>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a:t>‹#›</a:t>
            </a:fld>
            <a:endParaRPr/>
          </a:p>
        </p:txBody>
      </p:sp>
      <p:cxnSp>
        <p:nvCxnSpPr>
          <p:cNvPr id="173" name="Google Shape;173;ge5942e0e8d_1_13"/>
          <p:cNvCxnSpPr>
            <a:stCxn id="174" idx="3"/>
            <a:endCxn id="175" idx="1"/>
          </p:cNvCxnSpPr>
          <p:nvPr/>
        </p:nvCxnSpPr>
        <p:spPr>
          <a:xfrm flipH="1">
            <a:off x="4918759" y="2681800"/>
            <a:ext cx="354900" cy="923400"/>
          </a:xfrm>
          <a:prstGeom prst="bentConnector3">
            <a:avLst>
              <a:gd fmla="val 49994" name="adj1"/>
            </a:avLst>
          </a:prstGeom>
          <a:noFill/>
          <a:ln cap="flat" cmpd="sng" w="9525">
            <a:solidFill>
              <a:srgbClr val="C2C2C2"/>
            </a:solidFill>
            <a:prstDash val="solid"/>
            <a:round/>
            <a:headEnd len="sm" w="sm" type="none"/>
            <a:tailEnd len="sm" w="sm" type="none"/>
          </a:ln>
        </p:spPr>
      </p:cxnSp>
      <p:cxnSp>
        <p:nvCxnSpPr>
          <p:cNvPr id="176" name="Google Shape;176;ge5942e0e8d_1_13"/>
          <p:cNvCxnSpPr>
            <a:stCxn id="174" idx="3"/>
            <a:endCxn id="177" idx="1"/>
          </p:cNvCxnSpPr>
          <p:nvPr/>
        </p:nvCxnSpPr>
        <p:spPr>
          <a:xfrm rot="10800000">
            <a:off x="4918759" y="1785700"/>
            <a:ext cx="354900" cy="896100"/>
          </a:xfrm>
          <a:prstGeom prst="bentConnector3">
            <a:avLst>
              <a:gd fmla="val 49994" name="adj1"/>
            </a:avLst>
          </a:prstGeom>
          <a:noFill/>
          <a:ln cap="flat" cmpd="sng" w="9525">
            <a:solidFill>
              <a:srgbClr val="C2C2C2"/>
            </a:solidFill>
            <a:prstDash val="solid"/>
            <a:round/>
            <a:headEnd len="sm" w="sm" type="none"/>
            <a:tailEnd len="sm" w="sm" type="none"/>
          </a:ln>
        </p:spPr>
      </p:cxnSp>
      <p:sp>
        <p:nvSpPr>
          <p:cNvPr id="178" name="Google Shape;178;ge5942e0e8d_1_13"/>
          <p:cNvSpPr/>
          <p:nvPr/>
        </p:nvSpPr>
        <p:spPr>
          <a:xfrm flipH="1" rot="5400000">
            <a:off x="7014800" y="2419150"/>
            <a:ext cx="3241200" cy="525300"/>
          </a:xfrm>
          <a:prstGeom prst="roundRect">
            <a:avLst>
              <a:gd fmla="val 16667" name="adj"/>
            </a:avLst>
          </a:prstGeom>
          <a:solidFill>
            <a:srgbClr val="A1C3FA"/>
          </a:solidFill>
          <a:ln cap="flat" cmpd="sng" w="9525">
            <a:solidFill>
              <a:srgbClr val="0944A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Roboto"/>
                <a:ea typeface="Roboto"/>
                <a:cs typeface="Roboto"/>
                <a:sym typeface="Roboto"/>
              </a:rPr>
              <a:t>Final Prediction</a:t>
            </a:r>
            <a:endParaRPr b="1" i="0" sz="1200" u="none" cap="none" strike="noStrike">
              <a:solidFill>
                <a:schemeClr val="dk1"/>
              </a:solidFill>
              <a:latin typeface="Roboto"/>
              <a:ea typeface="Roboto"/>
              <a:cs typeface="Roboto"/>
              <a:sym typeface="Roboto"/>
            </a:endParaRPr>
          </a:p>
        </p:txBody>
      </p:sp>
      <p:sp>
        <p:nvSpPr>
          <p:cNvPr id="177" name="Google Shape;177;ge5942e0e8d_1_13"/>
          <p:cNvSpPr/>
          <p:nvPr/>
        </p:nvSpPr>
        <p:spPr>
          <a:xfrm flipH="1">
            <a:off x="3685198" y="1522925"/>
            <a:ext cx="1233600" cy="525300"/>
          </a:xfrm>
          <a:prstGeom prst="roundRect">
            <a:avLst>
              <a:gd fmla="val 16667" name="adj"/>
            </a:avLst>
          </a:prstGeom>
          <a:solidFill>
            <a:srgbClr val="E69138"/>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TEXTCAT_S (sentences)</a:t>
            </a:r>
            <a:endParaRPr b="0" i="0" sz="1100" u="none" cap="none" strike="noStrike">
              <a:solidFill>
                <a:srgbClr val="FFFFFF"/>
              </a:solidFill>
              <a:latin typeface="Roboto"/>
              <a:ea typeface="Roboto"/>
              <a:cs typeface="Roboto"/>
              <a:sym typeface="Roboto"/>
            </a:endParaRPr>
          </a:p>
        </p:txBody>
      </p:sp>
      <p:sp>
        <p:nvSpPr>
          <p:cNvPr id="175" name="Google Shape;175;ge5942e0e8d_1_13"/>
          <p:cNvSpPr/>
          <p:nvPr/>
        </p:nvSpPr>
        <p:spPr>
          <a:xfrm flipH="1">
            <a:off x="3685198" y="3342525"/>
            <a:ext cx="1233600" cy="525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TEXTCAT_D</a:t>
            </a:r>
            <a:r>
              <a:rPr b="0" i="0" lang="en-US" sz="1100" u="none" cap="none" strike="noStrike">
                <a:solidFill>
                  <a:srgbClr val="FFFFFF"/>
                </a:solidFill>
                <a:latin typeface="Roboto"/>
                <a:ea typeface="Roboto"/>
                <a:cs typeface="Roboto"/>
                <a:sym typeface="Roboto"/>
              </a:rPr>
              <a:t> (dataset)</a:t>
            </a:r>
            <a:endParaRPr b="0" i="0" sz="1100" u="none" cap="none" strike="noStrike">
              <a:solidFill>
                <a:srgbClr val="FFFFFF"/>
              </a:solidFill>
              <a:latin typeface="Roboto"/>
              <a:ea typeface="Roboto"/>
              <a:cs typeface="Roboto"/>
              <a:sym typeface="Roboto"/>
            </a:endParaRPr>
          </a:p>
        </p:txBody>
      </p:sp>
      <p:sp>
        <p:nvSpPr>
          <p:cNvPr id="179" name="Google Shape;179;ge5942e0e8d_1_13"/>
          <p:cNvSpPr/>
          <p:nvPr/>
        </p:nvSpPr>
        <p:spPr>
          <a:xfrm flipH="1">
            <a:off x="205250" y="10599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Text Cleaning</a:t>
            </a:r>
            <a:endParaRPr b="0" i="0" sz="1100" u="none" cap="none" strike="noStrike">
              <a:solidFill>
                <a:srgbClr val="FFFFFF"/>
              </a:solidFill>
              <a:latin typeface="Roboto"/>
              <a:ea typeface="Roboto"/>
              <a:cs typeface="Roboto"/>
              <a:sym typeface="Roboto"/>
            </a:endParaRPr>
          </a:p>
        </p:txBody>
      </p:sp>
      <p:sp>
        <p:nvSpPr>
          <p:cNvPr id="180" name="Google Shape;180;ge5942e0e8d_1_13"/>
          <p:cNvSpPr/>
          <p:nvPr/>
        </p:nvSpPr>
        <p:spPr>
          <a:xfrm flipH="1">
            <a:off x="205250" y="19662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spaCy sentences selection</a:t>
            </a:r>
            <a:endParaRPr b="0" i="0" sz="1100" u="none" cap="none" strike="noStrike">
              <a:solidFill>
                <a:srgbClr val="FFFFFF"/>
              </a:solidFill>
              <a:latin typeface="Roboto"/>
              <a:ea typeface="Roboto"/>
              <a:cs typeface="Roboto"/>
              <a:sym typeface="Roboto"/>
            </a:endParaRPr>
          </a:p>
        </p:txBody>
      </p:sp>
      <p:sp>
        <p:nvSpPr>
          <p:cNvPr id="181" name="Google Shape;181;ge5942e0e8d_1_13"/>
          <p:cNvSpPr/>
          <p:nvPr/>
        </p:nvSpPr>
        <p:spPr>
          <a:xfrm flipH="1">
            <a:off x="205250" y="28714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Sentences with similar words to dataset</a:t>
            </a:r>
            <a:endParaRPr b="0" i="0" sz="1100" u="none" cap="none" strike="noStrike">
              <a:solidFill>
                <a:srgbClr val="FFFFFF"/>
              </a:solidFill>
              <a:latin typeface="Roboto"/>
              <a:ea typeface="Roboto"/>
              <a:cs typeface="Roboto"/>
              <a:sym typeface="Roboto"/>
            </a:endParaRPr>
          </a:p>
        </p:txBody>
      </p:sp>
      <p:sp>
        <p:nvSpPr>
          <p:cNvPr id="182" name="Google Shape;182;ge5942e0e8d_1_13"/>
          <p:cNvSpPr/>
          <p:nvPr/>
        </p:nvSpPr>
        <p:spPr>
          <a:xfrm flipH="1">
            <a:off x="205250" y="37777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chemeClr val="lt1"/>
                </a:solidFill>
                <a:latin typeface="Roboto"/>
                <a:ea typeface="Roboto"/>
                <a:cs typeface="Roboto"/>
                <a:sym typeface="Roboto"/>
              </a:rPr>
              <a:t>Abbreviation detector and known dataset string matching</a:t>
            </a:r>
            <a:endParaRPr b="0" i="0" sz="1100" u="none" cap="none" strike="noStrike">
              <a:solidFill>
                <a:srgbClr val="FFFFFF"/>
              </a:solidFill>
              <a:latin typeface="Roboto"/>
              <a:ea typeface="Roboto"/>
              <a:cs typeface="Roboto"/>
              <a:sym typeface="Roboto"/>
            </a:endParaRPr>
          </a:p>
        </p:txBody>
      </p:sp>
      <p:cxnSp>
        <p:nvCxnSpPr>
          <p:cNvPr id="183" name="Google Shape;183;ge5942e0e8d_1_13"/>
          <p:cNvCxnSpPr>
            <a:stCxn id="184" idx="3"/>
            <a:endCxn id="179" idx="1"/>
          </p:cNvCxnSpPr>
          <p:nvPr/>
        </p:nvCxnSpPr>
        <p:spPr>
          <a:xfrm rot="10800000">
            <a:off x="1852963" y="1322500"/>
            <a:ext cx="268500" cy="13590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185" name="Google Shape;185;ge5942e0e8d_1_13"/>
          <p:cNvCxnSpPr>
            <a:stCxn id="184" idx="3"/>
            <a:endCxn id="180" idx="1"/>
          </p:cNvCxnSpPr>
          <p:nvPr/>
        </p:nvCxnSpPr>
        <p:spPr>
          <a:xfrm rot="10800000">
            <a:off x="1852963" y="2228800"/>
            <a:ext cx="268500" cy="4527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186" name="Google Shape;186;ge5942e0e8d_1_13"/>
          <p:cNvCxnSpPr>
            <a:stCxn id="181" idx="1"/>
            <a:endCxn id="184" idx="3"/>
          </p:cNvCxnSpPr>
          <p:nvPr/>
        </p:nvCxnSpPr>
        <p:spPr>
          <a:xfrm flipH="1" rot="10800000">
            <a:off x="1852850" y="2681400"/>
            <a:ext cx="268500" cy="4527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187" name="Google Shape;187;ge5942e0e8d_1_13"/>
          <p:cNvCxnSpPr>
            <a:stCxn id="182" idx="1"/>
            <a:endCxn id="184" idx="3"/>
          </p:cNvCxnSpPr>
          <p:nvPr/>
        </p:nvCxnSpPr>
        <p:spPr>
          <a:xfrm flipH="1" rot="10800000">
            <a:off x="1852850" y="2681400"/>
            <a:ext cx="268500" cy="1359000"/>
          </a:xfrm>
          <a:prstGeom prst="bentConnector3">
            <a:avLst>
              <a:gd fmla="val 50021" name="adj1"/>
            </a:avLst>
          </a:prstGeom>
          <a:noFill/>
          <a:ln cap="flat" cmpd="sng" w="9525">
            <a:solidFill>
              <a:srgbClr val="C2C2C2"/>
            </a:solidFill>
            <a:prstDash val="solid"/>
            <a:round/>
            <a:headEnd len="sm" w="sm" type="none"/>
            <a:tailEnd len="sm" w="sm" type="none"/>
          </a:ln>
        </p:spPr>
      </p:cxnSp>
      <p:sp>
        <p:nvSpPr>
          <p:cNvPr id="188" name="Google Shape;188;ge5942e0e8d_1_13"/>
          <p:cNvSpPr/>
          <p:nvPr/>
        </p:nvSpPr>
        <p:spPr>
          <a:xfrm flipH="1">
            <a:off x="3685190" y="2418850"/>
            <a:ext cx="1233600" cy="525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NER</a:t>
            </a:r>
            <a:r>
              <a:rPr b="0" i="0" lang="en-US" sz="1100" u="none" cap="none" strike="noStrike">
                <a:solidFill>
                  <a:schemeClr val="lt1"/>
                </a:solidFill>
                <a:latin typeface="Roboto"/>
                <a:ea typeface="Roboto"/>
                <a:cs typeface="Roboto"/>
                <a:sym typeface="Roboto"/>
              </a:rPr>
              <a:t> model</a:t>
            </a:r>
            <a:endParaRPr b="0" i="0" sz="1100" u="none" cap="none" strike="noStrike">
              <a:solidFill>
                <a:srgbClr val="FFFFFF"/>
              </a:solidFill>
              <a:latin typeface="Roboto"/>
              <a:ea typeface="Roboto"/>
              <a:cs typeface="Roboto"/>
              <a:sym typeface="Roboto"/>
            </a:endParaRPr>
          </a:p>
        </p:txBody>
      </p:sp>
      <p:sp>
        <p:nvSpPr>
          <p:cNvPr id="184" name="Google Shape;184;ge5942e0e8d_1_13"/>
          <p:cNvSpPr/>
          <p:nvPr/>
        </p:nvSpPr>
        <p:spPr>
          <a:xfrm flipH="1">
            <a:off x="2121463" y="2418850"/>
            <a:ext cx="1228800" cy="525300"/>
          </a:xfrm>
          <a:prstGeom prst="roundRect">
            <a:avLst>
              <a:gd fmla="val 16667" name="adj"/>
            </a:avLst>
          </a:prstGeom>
          <a:solidFill>
            <a:srgbClr val="6AA84F"/>
          </a:solidFill>
          <a:ln cap="flat" cmpd="sng" w="9525">
            <a:solidFill>
              <a:srgbClr val="274E1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oboto"/>
                <a:ea typeface="Roboto"/>
                <a:cs typeface="Roboto"/>
                <a:sym typeface="Roboto"/>
              </a:rPr>
              <a:t>Manual selection of sentences and datasets</a:t>
            </a:r>
            <a:endParaRPr b="0" i="0" sz="1000" u="none" cap="none" strike="noStrike">
              <a:solidFill>
                <a:srgbClr val="FFFFFF"/>
              </a:solidFill>
              <a:latin typeface="Roboto"/>
              <a:ea typeface="Roboto"/>
              <a:cs typeface="Roboto"/>
              <a:sym typeface="Roboto"/>
            </a:endParaRPr>
          </a:p>
        </p:txBody>
      </p:sp>
      <p:cxnSp>
        <p:nvCxnSpPr>
          <p:cNvPr id="189" name="Google Shape;189;ge5942e0e8d_1_13"/>
          <p:cNvCxnSpPr>
            <a:stCxn id="184" idx="1"/>
            <a:endCxn id="175" idx="3"/>
          </p:cNvCxnSpPr>
          <p:nvPr/>
        </p:nvCxnSpPr>
        <p:spPr>
          <a:xfrm>
            <a:off x="3350263" y="2681500"/>
            <a:ext cx="334800" cy="923700"/>
          </a:xfrm>
          <a:prstGeom prst="bentConnector3">
            <a:avLst>
              <a:gd fmla="val 50020" name="adj1"/>
            </a:avLst>
          </a:prstGeom>
          <a:noFill/>
          <a:ln cap="flat" cmpd="sng" w="9525">
            <a:solidFill>
              <a:srgbClr val="C2C2C2"/>
            </a:solidFill>
            <a:prstDash val="solid"/>
            <a:round/>
            <a:headEnd len="sm" w="sm" type="none"/>
            <a:tailEnd len="sm" w="sm" type="none"/>
          </a:ln>
        </p:spPr>
      </p:cxnSp>
      <p:cxnSp>
        <p:nvCxnSpPr>
          <p:cNvPr id="190" name="Google Shape;190;ge5942e0e8d_1_13"/>
          <p:cNvCxnSpPr>
            <a:stCxn id="184" idx="1"/>
            <a:endCxn id="177" idx="3"/>
          </p:cNvCxnSpPr>
          <p:nvPr/>
        </p:nvCxnSpPr>
        <p:spPr>
          <a:xfrm flipH="1" rot="10800000">
            <a:off x="3350263" y="1785700"/>
            <a:ext cx="334800" cy="895800"/>
          </a:xfrm>
          <a:prstGeom prst="bentConnector3">
            <a:avLst>
              <a:gd fmla="val 50020" name="adj1"/>
            </a:avLst>
          </a:prstGeom>
          <a:noFill/>
          <a:ln cap="flat" cmpd="sng" w="9525">
            <a:solidFill>
              <a:srgbClr val="C2C2C2"/>
            </a:solidFill>
            <a:prstDash val="solid"/>
            <a:round/>
            <a:headEnd len="sm" w="sm" type="none"/>
            <a:tailEnd len="sm" w="sm" type="none"/>
          </a:ln>
        </p:spPr>
      </p:cxnSp>
      <p:cxnSp>
        <p:nvCxnSpPr>
          <p:cNvPr id="191" name="Google Shape;191;ge5942e0e8d_1_13"/>
          <p:cNvCxnSpPr>
            <a:stCxn id="184" idx="1"/>
            <a:endCxn id="188" idx="3"/>
          </p:cNvCxnSpPr>
          <p:nvPr/>
        </p:nvCxnSpPr>
        <p:spPr>
          <a:xfrm>
            <a:off x="3350263" y="2681500"/>
            <a:ext cx="334800" cy="600"/>
          </a:xfrm>
          <a:prstGeom prst="bentConnector3">
            <a:avLst>
              <a:gd fmla="val 50019" name="adj1"/>
            </a:avLst>
          </a:prstGeom>
          <a:noFill/>
          <a:ln cap="flat" cmpd="sng" w="9525">
            <a:solidFill>
              <a:srgbClr val="C2C2C2"/>
            </a:solidFill>
            <a:prstDash val="solid"/>
            <a:round/>
            <a:headEnd len="sm" w="sm" type="none"/>
            <a:tailEnd len="sm" w="sm" type="none"/>
          </a:ln>
        </p:spPr>
      </p:cxnSp>
      <p:cxnSp>
        <p:nvCxnSpPr>
          <p:cNvPr id="192" name="Google Shape;192;ge5942e0e8d_1_13"/>
          <p:cNvCxnSpPr>
            <a:stCxn id="174" idx="3"/>
            <a:endCxn id="188" idx="1"/>
          </p:cNvCxnSpPr>
          <p:nvPr/>
        </p:nvCxnSpPr>
        <p:spPr>
          <a:xfrm flipH="1">
            <a:off x="4918759" y="2681800"/>
            <a:ext cx="354900" cy="600"/>
          </a:xfrm>
          <a:prstGeom prst="bentConnector3">
            <a:avLst>
              <a:gd fmla="val 49996" name="adj1"/>
            </a:avLst>
          </a:prstGeom>
          <a:noFill/>
          <a:ln cap="flat" cmpd="sng" w="9525">
            <a:solidFill>
              <a:srgbClr val="C2C2C2"/>
            </a:solidFill>
            <a:prstDash val="solid"/>
            <a:round/>
            <a:headEnd len="sm" w="sm" type="none"/>
            <a:tailEnd len="sm" w="sm" type="none"/>
          </a:ln>
        </p:spPr>
      </p:cxnSp>
      <p:sp>
        <p:nvSpPr>
          <p:cNvPr id="193" name="Google Shape;193;ge5942e0e8d_1_13"/>
          <p:cNvSpPr/>
          <p:nvPr/>
        </p:nvSpPr>
        <p:spPr>
          <a:xfrm>
            <a:off x="205250" y="310700"/>
            <a:ext cx="2766600" cy="447300"/>
          </a:xfrm>
          <a:prstGeom prst="homePlate">
            <a:avLst>
              <a:gd fmla="val 50000" name="adj"/>
            </a:avLst>
          </a:prstGeom>
          <a:solidFill>
            <a:srgbClr val="6FA8DC"/>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Preparing the data ... </a:t>
            </a:r>
            <a:endParaRPr b="1" i="0" sz="1400" u="none" cap="none" strike="noStrike">
              <a:solidFill>
                <a:srgbClr val="000000"/>
              </a:solidFill>
              <a:latin typeface="Arial"/>
              <a:ea typeface="Arial"/>
              <a:cs typeface="Arial"/>
              <a:sym typeface="Arial"/>
            </a:endParaRPr>
          </a:p>
        </p:txBody>
      </p:sp>
      <p:sp>
        <p:nvSpPr>
          <p:cNvPr id="194" name="Google Shape;194;ge5942e0e8d_1_13"/>
          <p:cNvSpPr/>
          <p:nvPr/>
        </p:nvSpPr>
        <p:spPr>
          <a:xfrm>
            <a:off x="2895600" y="308050"/>
            <a:ext cx="2378100" cy="452700"/>
          </a:xfrm>
          <a:prstGeom prst="chevron">
            <a:avLst>
              <a:gd fmla="val 50000" name="adj"/>
            </a:avLst>
          </a:prstGeom>
          <a:solidFill>
            <a:srgbClr val="F6B26B"/>
          </a:solidFill>
          <a:ln cap="flat" cmpd="sng" w="952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Training models ...</a:t>
            </a:r>
            <a:endParaRPr b="1" i="0" sz="1400" u="none" cap="none" strike="noStrike">
              <a:solidFill>
                <a:srgbClr val="000000"/>
              </a:solidFill>
              <a:latin typeface="Arial"/>
              <a:ea typeface="Arial"/>
              <a:cs typeface="Arial"/>
              <a:sym typeface="Arial"/>
            </a:endParaRPr>
          </a:p>
        </p:txBody>
      </p:sp>
      <p:sp>
        <p:nvSpPr>
          <p:cNvPr id="195" name="Google Shape;195;ge5942e0e8d_1_13"/>
          <p:cNvSpPr/>
          <p:nvPr/>
        </p:nvSpPr>
        <p:spPr>
          <a:xfrm>
            <a:off x="5147400" y="308050"/>
            <a:ext cx="3750600" cy="452700"/>
          </a:xfrm>
          <a:prstGeom prst="chevron">
            <a:avLst>
              <a:gd fmla="val 50000" name="adj"/>
            </a:avLst>
          </a:prstGeom>
          <a:solidFill>
            <a:srgbClr val="A1C3FA"/>
          </a:solidFill>
          <a:ln cap="flat" cmpd="sng" w="952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Putting it all together ...</a:t>
            </a:r>
            <a:endParaRPr b="1" i="0" sz="1400" u="none" cap="none" strike="noStrike">
              <a:solidFill>
                <a:srgbClr val="000000"/>
              </a:solidFill>
              <a:latin typeface="Arial"/>
              <a:ea typeface="Arial"/>
              <a:cs typeface="Arial"/>
              <a:sym typeface="Arial"/>
            </a:endParaRPr>
          </a:p>
        </p:txBody>
      </p:sp>
      <p:sp>
        <p:nvSpPr>
          <p:cNvPr id="196" name="Google Shape;196;ge5942e0e8d_1_13"/>
          <p:cNvSpPr/>
          <p:nvPr/>
        </p:nvSpPr>
        <p:spPr>
          <a:xfrm flipH="1">
            <a:off x="6601374" y="1060250"/>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Text Cleaning</a:t>
            </a:r>
            <a:endParaRPr b="0" i="0" sz="900" u="none" cap="none" strike="noStrike">
              <a:solidFill>
                <a:srgbClr val="FFFFFF"/>
              </a:solidFill>
              <a:latin typeface="Roboto"/>
              <a:ea typeface="Roboto"/>
              <a:cs typeface="Roboto"/>
              <a:sym typeface="Roboto"/>
            </a:endParaRPr>
          </a:p>
        </p:txBody>
      </p:sp>
      <p:sp>
        <p:nvSpPr>
          <p:cNvPr id="197" name="Google Shape;197;ge5942e0e8d_1_13"/>
          <p:cNvSpPr/>
          <p:nvPr/>
        </p:nvSpPr>
        <p:spPr>
          <a:xfrm flipH="1">
            <a:off x="6601374" y="1634702"/>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spaCy sentences selection</a:t>
            </a:r>
            <a:endParaRPr b="0" i="0" sz="900" u="none" cap="none" strike="noStrike">
              <a:solidFill>
                <a:srgbClr val="FFFFFF"/>
              </a:solidFill>
              <a:latin typeface="Roboto"/>
              <a:ea typeface="Roboto"/>
              <a:cs typeface="Roboto"/>
              <a:sym typeface="Roboto"/>
            </a:endParaRPr>
          </a:p>
        </p:txBody>
      </p:sp>
      <p:sp>
        <p:nvSpPr>
          <p:cNvPr id="198" name="Google Shape;198;ge5942e0e8d_1_13"/>
          <p:cNvSpPr/>
          <p:nvPr/>
        </p:nvSpPr>
        <p:spPr>
          <a:xfrm flipH="1">
            <a:off x="6601374" y="2209154"/>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lt1"/>
                </a:solidFill>
                <a:latin typeface="Roboto"/>
                <a:ea typeface="Roboto"/>
                <a:cs typeface="Roboto"/>
                <a:sym typeface="Roboto"/>
              </a:rPr>
              <a:t>Abbreviation detector and known dataset string matching</a:t>
            </a:r>
            <a:endParaRPr b="0" i="0" sz="900" u="none" cap="none" strike="noStrike">
              <a:solidFill>
                <a:srgbClr val="FFFFFF"/>
              </a:solidFill>
              <a:latin typeface="Roboto"/>
              <a:ea typeface="Roboto"/>
              <a:cs typeface="Roboto"/>
              <a:sym typeface="Roboto"/>
            </a:endParaRPr>
          </a:p>
        </p:txBody>
      </p:sp>
      <p:sp>
        <p:nvSpPr>
          <p:cNvPr id="174" name="Google Shape;174;ge5942e0e8d_1_13"/>
          <p:cNvSpPr/>
          <p:nvPr/>
        </p:nvSpPr>
        <p:spPr>
          <a:xfrm flipH="1">
            <a:off x="5273659" y="2419150"/>
            <a:ext cx="995700" cy="525300"/>
          </a:xfrm>
          <a:prstGeom prst="roundRect">
            <a:avLst>
              <a:gd fmla="val 16667" name="adj"/>
            </a:avLst>
          </a:prstGeom>
          <a:solidFill>
            <a:srgbClr val="CC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6th Place Notebook</a:t>
            </a:r>
            <a:endParaRPr b="0" i="0" sz="1100" u="none" cap="none" strike="noStrike">
              <a:solidFill>
                <a:srgbClr val="FFFFFF"/>
              </a:solidFill>
              <a:latin typeface="Roboto"/>
              <a:ea typeface="Roboto"/>
              <a:cs typeface="Roboto"/>
              <a:sym typeface="Roboto"/>
            </a:endParaRPr>
          </a:p>
        </p:txBody>
      </p:sp>
      <p:sp>
        <p:nvSpPr>
          <p:cNvPr id="199" name="Google Shape;199;ge5942e0e8d_1_13"/>
          <p:cNvSpPr/>
          <p:nvPr/>
        </p:nvSpPr>
        <p:spPr>
          <a:xfrm flipH="1">
            <a:off x="6601375" y="2788089"/>
            <a:ext cx="1366800" cy="444300"/>
          </a:xfrm>
          <a:prstGeom prst="roundRect">
            <a:avLst>
              <a:gd fmla="val 16667" name="adj"/>
            </a:avLst>
          </a:prstGeom>
          <a:solidFill>
            <a:srgbClr val="E69138"/>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TEXTCAT_S (sentences)</a:t>
            </a:r>
            <a:endParaRPr b="0" i="0" sz="1100" u="none" cap="none" strike="noStrike">
              <a:solidFill>
                <a:srgbClr val="FFFFFF"/>
              </a:solidFill>
              <a:latin typeface="Roboto"/>
              <a:ea typeface="Roboto"/>
              <a:cs typeface="Roboto"/>
              <a:sym typeface="Roboto"/>
            </a:endParaRPr>
          </a:p>
        </p:txBody>
      </p:sp>
      <p:sp>
        <p:nvSpPr>
          <p:cNvPr id="200" name="Google Shape;200;ge5942e0e8d_1_13"/>
          <p:cNvSpPr/>
          <p:nvPr/>
        </p:nvSpPr>
        <p:spPr>
          <a:xfrm flipH="1">
            <a:off x="6601375" y="3857075"/>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TEXTCAT_D</a:t>
            </a:r>
            <a:r>
              <a:rPr b="0" i="0" lang="en-US" sz="1100" u="none" cap="none" strike="noStrike">
                <a:solidFill>
                  <a:srgbClr val="FFFFFF"/>
                </a:solidFill>
                <a:latin typeface="Roboto"/>
                <a:ea typeface="Roboto"/>
                <a:cs typeface="Roboto"/>
                <a:sym typeface="Roboto"/>
              </a:rPr>
              <a:t> (dataset)</a:t>
            </a:r>
            <a:endParaRPr b="0" i="0" sz="1100" u="none" cap="none" strike="noStrike">
              <a:solidFill>
                <a:srgbClr val="FFFFFF"/>
              </a:solidFill>
              <a:latin typeface="Roboto"/>
              <a:ea typeface="Roboto"/>
              <a:cs typeface="Roboto"/>
              <a:sym typeface="Roboto"/>
            </a:endParaRPr>
          </a:p>
        </p:txBody>
      </p:sp>
      <p:sp>
        <p:nvSpPr>
          <p:cNvPr id="201" name="Google Shape;201;ge5942e0e8d_1_13"/>
          <p:cNvSpPr/>
          <p:nvPr/>
        </p:nvSpPr>
        <p:spPr>
          <a:xfrm flipH="1">
            <a:off x="6601367" y="3322586"/>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NER</a:t>
            </a:r>
            <a:r>
              <a:rPr b="0" i="0" lang="en-US" sz="1100" u="none" cap="none" strike="noStrike">
                <a:solidFill>
                  <a:schemeClr val="lt1"/>
                </a:solidFill>
                <a:latin typeface="Roboto"/>
                <a:ea typeface="Roboto"/>
                <a:cs typeface="Roboto"/>
                <a:sym typeface="Roboto"/>
              </a:rPr>
              <a:t> model</a:t>
            </a:r>
            <a:endParaRPr b="0" i="0" sz="1100" u="none" cap="none" strike="noStrike">
              <a:solidFill>
                <a:srgbClr val="FFFFFF"/>
              </a:solidFill>
              <a:latin typeface="Roboto"/>
              <a:ea typeface="Roboto"/>
              <a:cs typeface="Roboto"/>
              <a:sym typeface="Roboto"/>
            </a:endParaRPr>
          </a:p>
        </p:txBody>
      </p:sp>
      <p:cxnSp>
        <p:nvCxnSpPr>
          <p:cNvPr id="202" name="Google Shape;202;ge5942e0e8d_1_13"/>
          <p:cNvCxnSpPr>
            <a:stCxn id="196" idx="3"/>
            <a:endCxn id="174" idx="1"/>
          </p:cNvCxnSpPr>
          <p:nvPr/>
        </p:nvCxnSpPr>
        <p:spPr>
          <a:xfrm flipH="1">
            <a:off x="6269274" y="1282400"/>
            <a:ext cx="332100" cy="1399500"/>
          </a:xfrm>
          <a:prstGeom prst="bentConnector3">
            <a:avLst>
              <a:gd fmla="val 49987" name="adj1"/>
            </a:avLst>
          </a:prstGeom>
          <a:noFill/>
          <a:ln cap="flat" cmpd="sng" w="28575">
            <a:solidFill>
              <a:srgbClr val="C2C2C2"/>
            </a:solidFill>
            <a:prstDash val="solid"/>
            <a:round/>
            <a:headEnd len="sm" w="sm" type="none"/>
            <a:tailEnd len="sm" w="sm" type="none"/>
          </a:ln>
        </p:spPr>
      </p:cxnSp>
      <p:cxnSp>
        <p:nvCxnSpPr>
          <p:cNvPr id="203" name="Google Shape;203;ge5942e0e8d_1_13"/>
          <p:cNvCxnSpPr>
            <a:stCxn id="200" idx="1"/>
            <a:endCxn id="178" idx="2"/>
          </p:cNvCxnSpPr>
          <p:nvPr/>
        </p:nvCxnSpPr>
        <p:spPr>
          <a:xfrm flipH="1" rot="10800000">
            <a:off x="7968175" y="2681825"/>
            <a:ext cx="404700" cy="1397400"/>
          </a:xfrm>
          <a:prstGeom prst="bentConnector3">
            <a:avLst>
              <a:gd fmla="val 49985" name="adj1"/>
            </a:avLst>
          </a:prstGeom>
          <a:noFill/>
          <a:ln cap="flat" cmpd="sng" w="28575">
            <a:solidFill>
              <a:srgbClr val="C2C2C2"/>
            </a:solidFill>
            <a:prstDash val="solid"/>
            <a:round/>
            <a:headEnd len="sm" w="sm" type="none"/>
            <a:tailEnd len="sm" w="sm" type="none"/>
          </a:ln>
        </p:spPr>
      </p:cxnSp>
      <p:cxnSp>
        <p:nvCxnSpPr>
          <p:cNvPr id="204" name="Google Shape;204;ge5942e0e8d_1_13"/>
          <p:cNvCxnSpPr>
            <a:stCxn id="201" idx="2"/>
            <a:endCxn id="200" idx="0"/>
          </p:cNvCxnSpPr>
          <p:nvPr/>
        </p:nvCxnSpPr>
        <p:spPr>
          <a:xfrm flipH="1" rot="-5400000">
            <a:off x="7239917" y="3811736"/>
            <a:ext cx="90300" cy="600"/>
          </a:xfrm>
          <a:prstGeom prst="bentConnector3">
            <a:avLst>
              <a:gd fmla="val 49939" name="adj1"/>
            </a:avLst>
          </a:prstGeom>
          <a:noFill/>
          <a:ln cap="flat" cmpd="sng" w="9525">
            <a:solidFill>
              <a:srgbClr val="C2C2C2"/>
            </a:solidFill>
            <a:prstDash val="solid"/>
            <a:round/>
            <a:headEnd len="sm" w="sm" type="none"/>
            <a:tailEnd len="sm" w="sm" type="none"/>
          </a:ln>
        </p:spPr>
      </p:cxnSp>
      <p:cxnSp>
        <p:nvCxnSpPr>
          <p:cNvPr id="205" name="Google Shape;205;ge5942e0e8d_1_13"/>
          <p:cNvCxnSpPr>
            <a:stCxn id="198" idx="2"/>
            <a:endCxn id="199" idx="0"/>
          </p:cNvCxnSpPr>
          <p:nvPr/>
        </p:nvCxnSpPr>
        <p:spPr>
          <a:xfrm flipH="1" rot="-5400000">
            <a:off x="7217724" y="2720504"/>
            <a:ext cx="134700" cy="600"/>
          </a:xfrm>
          <a:prstGeom prst="bentConnector3">
            <a:avLst>
              <a:gd fmla="val 49976" name="adj1"/>
            </a:avLst>
          </a:prstGeom>
          <a:noFill/>
          <a:ln cap="flat" cmpd="sng" w="9525">
            <a:solidFill>
              <a:srgbClr val="C2C2C2"/>
            </a:solidFill>
            <a:prstDash val="solid"/>
            <a:round/>
            <a:headEnd len="sm" w="sm" type="none"/>
            <a:tailEnd len="sm" w="sm" type="none"/>
          </a:ln>
        </p:spPr>
      </p:cxnSp>
      <p:cxnSp>
        <p:nvCxnSpPr>
          <p:cNvPr id="206" name="Google Shape;206;ge5942e0e8d_1_13"/>
          <p:cNvCxnSpPr>
            <a:stCxn id="197" idx="2"/>
            <a:endCxn id="198" idx="0"/>
          </p:cNvCxnSpPr>
          <p:nvPr/>
        </p:nvCxnSpPr>
        <p:spPr>
          <a:xfrm flipH="1" rot="-5400000">
            <a:off x="7219974" y="2143802"/>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207" name="Google Shape;207;ge5942e0e8d_1_13"/>
          <p:cNvCxnSpPr>
            <a:stCxn id="196" idx="2"/>
            <a:endCxn id="197" idx="0"/>
          </p:cNvCxnSpPr>
          <p:nvPr/>
        </p:nvCxnSpPr>
        <p:spPr>
          <a:xfrm flipH="1" rot="-5400000">
            <a:off x="7219974" y="1569350"/>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208" name="Google Shape;208;ge5942e0e8d_1_13"/>
          <p:cNvCxnSpPr>
            <a:stCxn id="199" idx="2"/>
            <a:endCxn id="201" idx="0"/>
          </p:cNvCxnSpPr>
          <p:nvPr/>
        </p:nvCxnSpPr>
        <p:spPr>
          <a:xfrm flipH="1" rot="-5400000">
            <a:off x="7239925" y="3277239"/>
            <a:ext cx="90300" cy="600"/>
          </a:xfrm>
          <a:prstGeom prst="bentConnector3">
            <a:avLst>
              <a:gd fmla="val 49943" name="adj1"/>
            </a:avLst>
          </a:prstGeom>
          <a:noFill/>
          <a:ln cap="flat" cmpd="sng" w="9525">
            <a:solidFill>
              <a:srgbClr val="C2C2C2"/>
            </a:solidFill>
            <a:prstDash val="solid"/>
            <a:round/>
            <a:headEnd len="sm" w="sm" type="none"/>
            <a:tailEnd len="sm" w="sm" type="none"/>
          </a:ln>
        </p:spPr>
      </p:cxnSp>
      <p:grpSp>
        <p:nvGrpSpPr>
          <p:cNvPr id="209" name="Google Shape;209;ge5942e0e8d_1_13"/>
          <p:cNvGrpSpPr/>
          <p:nvPr/>
        </p:nvGrpSpPr>
        <p:grpSpPr>
          <a:xfrm>
            <a:off x="2735950" y="1441075"/>
            <a:ext cx="2445750" cy="2494200"/>
            <a:chOff x="2735950" y="1441075"/>
            <a:chExt cx="2445750" cy="2494200"/>
          </a:xfrm>
        </p:grpSpPr>
        <p:sp>
          <p:nvSpPr>
            <p:cNvPr id="210" name="Google Shape;210;ge5942e0e8d_1_13"/>
            <p:cNvSpPr/>
            <p:nvPr/>
          </p:nvSpPr>
          <p:spPr>
            <a:xfrm>
              <a:off x="3459400" y="1441075"/>
              <a:ext cx="1722300" cy="2494200"/>
            </a:xfrm>
            <a:prstGeom prst="rect">
              <a:avLst/>
            </a:prstGeom>
            <a:noFill/>
            <a:ln cap="flat" cmpd="sng" w="2857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1" name="Google Shape;211;ge5942e0e8d_1_13"/>
            <p:cNvCxnSpPr>
              <a:stCxn id="210" idx="0"/>
              <a:endCxn id="184" idx="0"/>
            </p:cNvCxnSpPr>
            <p:nvPr/>
          </p:nvCxnSpPr>
          <p:spPr>
            <a:xfrm rot="5400000">
              <a:off x="3039400" y="1137625"/>
              <a:ext cx="977700" cy="1584600"/>
            </a:xfrm>
            <a:prstGeom prst="bentConnector3">
              <a:avLst>
                <a:gd fmla="val -24356" name="adj1"/>
              </a:avLst>
            </a:prstGeom>
            <a:noFill/>
            <a:ln cap="flat" cmpd="sng" w="28575">
              <a:solidFill>
                <a:schemeClr val="dk2"/>
              </a:solidFill>
              <a:prstDash val="dash"/>
              <a:round/>
              <a:headEnd len="sm" w="sm" type="none"/>
              <a:tailEnd len="med" w="med" type="triangle"/>
            </a:ln>
          </p:spPr>
        </p:cxnSp>
      </p:grpSp>
    </p:spTree>
  </p:cSld>
  <p:clrMapOvr>
    <a:masterClrMapping/>
  </p:clrMapOvr>
  <mc:AlternateContent>
    <mc:Choice Requires="p14">
      <p:transition spd="slow" p14:dur="10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par>
                                <p:cTn fill="hold" nodeType="with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par>
                                <p:cTn fill="hold" nodeType="with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par>
                                <p:cTn fill="hold" nodeType="with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par>
                                <p:cTn fill="hold" nodeType="with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2500"/>
                                        <p:tgtEl>
                                          <p:spTgt spid="183"/>
                                        </p:tgtEl>
                                      </p:cBhvr>
                                    </p:animEffect>
                                  </p:childTnLst>
                                </p:cTn>
                              </p:par>
                              <p:par>
                                <p:cTn fill="hold" nodeType="with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par>
                                <p:cTn fill="hold" nodeType="with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par>
                                <p:cTn fill="hold" nodeType="with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par>
                                <p:cTn fill="hold" nodeType="with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2400"/>
                                        <p:tgtEl>
                                          <p:spTgt spid="177"/>
                                        </p:tgtEl>
                                      </p:cBhvr>
                                    </p:animEffect>
                                  </p:childTnLst>
                                </p:cTn>
                              </p:par>
                              <p:par>
                                <p:cTn fill="hold" nodeType="with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par>
                                <p:cTn fill="hold" nodeType="with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par>
                                <p:cTn fill="hold" nodeType="with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par>
                                <p:cTn fill="hold" nodeType="with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par>
                                <p:cTn fill="hold" nodeType="with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par>
                                <p:cTn fill="hold" nodeType="with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par>
                          <p:cTn fill="hold">
                            <p:stCondLst>
                              <p:cond delay="5900"/>
                            </p:stCondLst>
                            <p:childTnLst>
                              <p:par>
                                <p:cTn fill="hold" nodeType="after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childTnLst>
                          </p:cTn>
                        </p:par>
                        <p:par>
                          <p:cTn fill="hold">
                            <p:stCondLst>
                              <p:cond delay="6900"/>
                            </p:stCondLst>
                            <p:childTnLst>
                              <p:par>
                                <p:cTn fill="hold" nodeType="after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2300"/>
                                        <p:tgtEl>
                                          <p:spTgt spid="173"/>
                                        </p:tgtEl>
                                      </p:cBhvr>
                                    </p:animEffect>
                                  </p:childTnLst>
                                </p:cTn>
                              </p:par>
                              <p:par>
                                <p:cTn fill="hold" nodeType="with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par>
                                <p:cTn fill="hold" nodeType="with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par>
                                <p:cTn fill="hold" nodeType="with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childTnLst>
                          </p:cTn>
                        </p:par>
                        <p:par>
                          <p:cTn fill="hold">
                            <p:stCondLst>
                              <p:cond delay="9200"/>
                            </p:stCondLst>
                            <p:childTnLst>
                              <p:par>
                                <p:cTn fill="hold" nodeType="after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par>
                                <p:cTn fill="hold" nodeType="with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par>
                                <p:cTn fill="hold" nodeType="with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par>
                                <p:cTn fill="hold" nodeType="with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par>
                                <p:cTn fill="hold" nodeType="with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1000"/>
                                        <p:tgtEl>
                                          <p:spTgt spid="198"/>
                                        </p:tgtEl>
                                      </p:cBhvr>
                                    </p:animEffect>
                                  </p:childTnLst>
                                </p:cTn>
                              </p:par>
                              <p:par>
                                <p:cTn fill="hold" nodeType="with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par>
                                <p:cTn fill="hold" nodeType="with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par>
                                <p:cTn fill="hold" nodeType="with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par>
                                <p:cTn fill="hold" nodeType="with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ge5b79b39f9_0_29"/>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218" name="Google Shape;218;ge5b79b39f9_0_29"/>
          <p:cNvSpPr/>
          <p:nvPr/>
        </p:nvSpPr>
        <p:spPr>
          <a:xfrm flipH="1" rot="5400000">
            <a:off x="2173651" y="-2493600"/>
            <a:ext cx="4657500" cy="9588000"/>
          </a:xfrm>
          <a:prstGeom prst="rect">
            <a:avLst/>
          </a:prstGeom>
          <a:solidFill>
            <a:srgbClr val="3CBEEC">
              <a:alpha val="706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AE041"/>
              </a:solidFill>
              <a:latin typeface="Open Sans"/>
              <a:ea typeface="Open Sans"/>
              <a:cs typeface="Open Sans"/>
              <a:sym typeface="Open Sans"/>
            </a:endParaRPr>
          </a:p>
        </p:txBody>
      </p:sp>
      <p:sp>
        <p:nvSpPr>
          <p:cNvPr id="219" name="Google Shape;219;ge5b79b39f9_0_29"/>
          <p:cNvSpPr txBox="1"/>
          <p:nvPr/>
        </p:nvSpPr>
        <p:spPr>
          <a:xfrm>
            <a:off x="1087025" y="1484862"/>
            <a:ext cx="6830700" cy="861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5000"/>
              <a:buFont typeface="Arial"/>
              <a:buNone/>
            </a:pPr>
            <a:r>
              <a:rPr b="1" lang="en-US" sz="5000">
                <a:solidFill>
                  <a:schemeClr val="dk1"/>
                </a:solidFill>
                <a:latin typeface="Inter"/>
                <a:ea typeface="Inter"/>
                <a:cs typeface="Inter"/>
                <a:sym typeface="Inter"/>
              </a:rPr>
              <a:t>Some more details ...</a:t>
            </a:r>
            <a:r>
              <a:rPr b="1" lang="en-US" sz="5000">
                <a:solidFill>
                  <a:schemeClr val="dk1"/>
                </a:solidFill>
                <a:latin typeface="Inter"/>
                <a:ea typeface="Inter"/>
                <a:cs typeface="Inter"/>
                <a:sym typeface="Inter"/>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e30d653b94_0_108"/>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a:t>‹#›</a:t>
            </a:fld>
            <a:endParaRPr/>
          </a:p>
        </p:txBody>
      </p:sp>
      <p:cxnSp>
        <p:nvCxnSpPr>
          <p:cNvPr id="226" name="Google Shape;226;ge30d653b94_0_108"/>
          <p:cNvCxnSpPr>
            <a:stCxn id="227" idx="3"/>
            <a:endCxn id="228" idx="1"/>
          </p:cNvCxnSpPr>
          <p:nvPr/>
        </p:nvCxnSpPr>
        <p:spPr>
          <a:xfrm flipH="1">
            <a:off x="4918759" y="2681800"/>
            <a:ext cx="354900" cy="923400"/>
          </a:xfrm>
          <a:prstGeom prst="bentConnector3">
            <a:avLst>
              <a:gd fmla="val 49994" name="adj1"/>
            </a:avLst>
          </a:prstGeom>
          <a:noFill/>
          <a:ln cap="flat" cmpd="sng" w="9525">
            <a:solidFill>
              <a:srgbClr val="C2C2C2"/>
            </a:solidFill>
            <a:prstDash val="solid"/>
            <a:round/>
            <a:headEnd len="sm" w="sm" type="none"/>
            <a:tailEnd len="sm" w="sm" type="none"/>
          </a:ln>
        </p:spPr>
      </p:cxnSp>
      <p:cxnSp>
        <p:nvCxnSpPr>
          <p:cNvPr id="229" name="Google Shape;229;ge30d653b94_0_108"/>
          <p:cNvCxnSpPr>
            <a:stCxn id="227" idx="3"/>
            <a:endCxn id="230" idx="1"/>
          </p:cNvCxnSpPr>
          <p:nvPr/>
        </p:nvCxnSpPr>
        <p:spPr>
          <a:xfrm rot="10800000">
            <a:off x="4918759" y="1785700"/>
            <a:ext cx="354900" cy="896100"/>
          </a:xfrm>
          <a:prstGeom prst="bentConnector3">
            <a:avLst>
              <a:gd fmla="val 49994" name="adj1"/>
            </a:avLst>
          </a:prstGeom>
          <a:noFill/>
          <a:ln cap="flat" cmpd="sng" w="9525">
            <a:solidFill>
              <a:srgbClr val="C2C2C2"/>
            </a:solidFill>
            <a:prstDash val="solid"/>
            <a:round/>
            <a:headEnd len="sm" w="sm" type="none"/>
            <a:tailEnd len="sm" w="sm" type="none"/>
          </a:ln>
        </p:spPr>
      </p:cxnSp>
      <p:sp>
        <p:nvSpPr>
          <p:cNvPr id="231" name="Google Shape;231;ge30d653b94_0_108"/>
          <p:cNvSpPr/>
          <p:nvPr/>
        </p:nvSpPr>
        <p:spPr>
          <a:xfrm flipH="1" rot="5400000">
            <a:off x="7014800" y="2419150"/>
            <a:ext cx="3241200" cy="525300"/>
          </a:xfrm>
          <a:prstGeom prst="roundRect">
            <a:avLst>
              <a:gd fmla="val 16667" name="adj"/>
            </a:avLst>
          </a:prstGeom>
          <a:solidFill>
            <a:srgbClr val="A1C3FA"/>
          </a:solidFill>
          <a:ln cap="flat" cmpd="sng" w="9525">
            <a:solidFill>
              <a:srgbClr val="0944A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Roboto"/>
                <a:ea typeface="Roboto"/>
                <a:cs typeface="Roboto"/>
                <a:sym typeface="Roboto"/>
              </a:rPr>
              <a:t>Final Prediction</a:t>
            </a:r>
            <a:endParaRPr b="1" i="0" sz="1200" u="none" cap="none" strike="noStrike">
              <a:solidFill>
                <a:schemeClr val="dk1"/>
              </a:solidFill>
              <a:latin typeface="Roboto"/>
              <a:ea typeface="Roboto"/>
              <a:cs typeface="Roboto"/>
              <a:sym typeface="Roboto"/>
            </a:endParaRPr>
          </a:p>
        </p:txBody>
      </p:sp>
      <p:sp>
        <p:nvSpPr>
          <p:cNvPr id="230" name="Google Shape;230;ge30d653b94_0_108"/>
          <p:cNvSpPr/>
          <p:nvPr/>
        </p:nvSpPr>
        <p:spPr>
          <a:xfrm flipH="1">
            <a:off x="3685198" y="1522925"/>
            <a:ext cx="1233600" cy="525300"/>
          </a:xfrm>
          <a:prstGeom prst="roundRect">
            <a:avLst>
              <a:gd fmla="val 16667" name="adj"/>
            </a:avLst>
          </a:prstGeom>
          <a:solidFill>
            <a:srgbClr val="E69138"/>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TEXTCAT_S (sentences)</a:t>
            </a:r>
            <a:endParaRPr b="0" i="0" sz="1100" u="none" cap="none" strike="noStrike">
              <a:solidFill>
                <a:srgbClr val="FFFFFF"/>
              </a:solidFill>
              <a:latin typeface="Roboto"/>
              <a:ea typeface="Roboto"/>
              <a:cs typeface="Roboto"/>
              <a:sym typeface="Roboto"/>
            </a:endParaRPr>
          </a:p>
        </p:txBody>
      </p:sp>
      <p:sp>
        <p:nvSpPr>
          <p:cNvPr id="228" name="Google Shape;228;ge30d653b94_0_108"/>
          <p:cNvSpPr/>
          <p:nvPr/>
        </p:nvSpPr>
        <p:spPr>
          <a:xfrm flipH="1">
            <a:off x="3685198" y="3342525"/>
            <a:ext cx="1233600" cy="525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TEXTCAT_D</a:t>
            </a:r>
            <a:r>
              <a:rPr b="0" i="0" lang="en-US" sz="1100" u="none" cap="none" strike="noStrike">
                <a:solidFill>
                  <a:srgbClr val="FFFFFF"/>
                </a:solidFill>
                <a:latin typeface="Roboto"/>
                <a:ea typeface="Roboto"/>
                <a:cs typeface="Roboto"/>
                <a:sym typeface="Roboto"/>
              </a:rPr>
              <a:t> (dataset)</a:t>
            </a:r>
            <a:endParaRPr b="0" i="0" sz="1100" u="none" cap="none" strike="noStrike">
              <a:solidFill>
                <a:srgbClr val="FFFFFF"/>
              </a:solidFill>
              <a:latin typeface="Roboto"/>
              <a:ea typeface="Roboto"/>
              <a:cs typeface="Roboto"/>
              <a:sym typeface="Roboto"/>
            </a:endParaRPr>
          </a:p>
        </p:txBody>
      </p:sp>
      <p:sp>
        <p:nvSpPr>
          <p:cNvPr id="232" name="Google Shape;232;ge30d653b94_0_108"/>
          <p:cNvSpPr/>
          <p:nvPr/>
        </p:nvSpPr>
        <p:spPr>
          <a:xfrm flipH="1">
            <a:off x="205250" y="10599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Text Cleaning</a:t>
            </a:r>
            <a:endParaRPr b="0" i="0" sz="1100" u="none" cap="none" strike="noStrike">
              <a:solidFill>
                <a:srgbClr val="FFFFFF"/>
              </a:solidFill>
              <a:latin typeface="Roboto"/>
              <a:ea typeface="Roboto"/>
              <a:cs typeface="Roboto"/>
              <a:sym typeface="Roboto"/>
            </a:endParaRPr>
          </a:p>
        </p:txBody>
      </p:sp>
      <p:sp>
        <p:nvSpPr>
          <p:cNvPr id="233" name="Google Shape;233;ge30d653b94_0_108"/>
          <p:cNvSpPr/>
          <p:nvPr/>
        </p:nvSpPr>
        <p:spPr>
          <a:xfrm flipH="1">
            <a:off x="205250" y="19662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spaCy sentences selection</a:t>
            </a:r>
            <a:endParaRPr b="0" i="0" sz="1100" u="none" cap="none" strike="noStrike">
              <a:solidFill>
                <a:srgbClr val="FFFFFF"/>
              </a:solidFill>
              <a:latin typeface="Roboto"/>
              <a:ea typeface="Roboto"/>
              <a:cs typeface="Roboto"/>
              <a:sym typeface="Roboto"/>
            </a:endParaRPr>
          </a:p>
        </p:txBody>
      </p:sp>
      <p:sp>
        <p:nvSpPr>
          <p:cNvPr id="234" name="Google Shape;234;ge30d653b94_0_108"/>
          <p:cNvSpPr/>
          <p:nvPr/>
        </p:nvSpPr>
        <p:spPr>
          <a:xfrm flipH="1">
            <a:off x="205250" y="28714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Sentences with similar words to dataset</a:t>
            </a:r>
            <a:endParaRPr b="0" i="0" sz="1100" u="none" cap="none" strike="noStrike">
              <a:solidFill>
                <a:srgbClr val="FFFFFF"/>
              </a:solidFill>
              <a:latin typeface="Roboto"/>
              <a:ea typeface="Roboto"/>
              <a:cs typeface="Roboto"/>
              <a:sym typeface="Roboto"/>
            </a:endParaRPr>
          </a:p>
        </p:txBody>
      </p:sp>
      <p:sp>
        <p:nvSpPr>
          <p:cNvPr id="235" name="Google Shape;235;ge30d653b94_0_108"/>
          <p:cNvSpPr/>
          <p:nvPr/>
        </p:nvSpPr>
        <p:spPr>
          <a:xfrm flipH="1">
            <a:off x="205250" y="37777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chemeClr val="lt1"/>
                </a:solidFill>
                <a:latin typeface="Roboto"/>
                <a:ea typeface="Roboto"/>
                <a:cs typeface="Roboto"/>
                <a:sym typeface="Roboto"/>
              </a:rPr>
              <a:t>Abbreviation detector and known dataset string matching</a:t>
            </a:r>
            <a:endParaRPr b="0" i="0" sz="1100" u="none" cap="none" strike="noStrike">
              <a:solidFill>
                <a:srgbClr val="FFFFFF"/>
              </a:solidFill>
              <a:latin typeface="Roboto"/>
              <a:ea typeface="Roboto"/>
              <a:cs typeface="Roboto"/>
              <a:sym typeface="Roboto"/>
            </a:endParaRPr>
          </a:p>
        </p:txBody>
      </p:sp>
      <p:cxnSp>
        <p:nvCxnSpPr>
          <p:cNvPr id="236" name="Google Shape;236;ge30d653b94_0_108"/>
          <p:cNvCxnSpPr>
            <a:stCxn id="237" idx="3"/>
            <a:endCxn id="232" idx="1"/>
          </p:cNvCxnSpPr>
          <p:nvPr/>
        </p:nvCxnSpPr>
        <p:spPr>
          <a:xfrm rot="10800000">
            <a:off x="1852963" y="1322500"/>
            <a:ext cx="268500" cy="13590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238" name="Google Shape;238;ge30d653b94_0_108"/>
          <p:cNvCxnSpPr>
            <a:stCxn id="237" idx="3"/>
            <a:endCxn id="233" idx="1"/>
          </p:cNvCxnSpPr>
          <p:nvPr/>
        </p:nvCxnSpPr>
        <p:spPr>
          <a:xfrm rot="10800000">
            <a:off x="1852963" y="2228800"/>
            <a:ext cx="268500" cy="4527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239" name="Google Shape;239;ge30d653b94_0_108"/>
          <p:cNvCxnSpPr>
            <a:stCxn id="234" idx="1"/>
            <a:endCxn id="237" idx="3"/>
          </p:cNvCxnSpPr>
          <p:nvPr/>
        </p:nvCxnSpPr>
        <p:spPr>
          <a:xfrm flipH="1" rot="10800000">
            <a:off x="1852850" y="2681400"/>
            <a:ext cx="268500" cy="4527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240" name="Google Shape;240;ge30d653b94_0_108"/>
          <p:cNvCxnSpPr>
            <a:stCxn id="235" idx="1"/>
            <a:endCxn id="237" idx="3"/>
          </p:cNvCxnSpPr>
          <p:nvPr/>
        </p:nvCxnSpPr>
        <p:spPr>
          <a:xfrm flipH="1" rot="10800000">
            <a:off x="1852850" y="2681400"/>
            <a:ext cx="268500" cy="1359000"/>
          </a:xfrm>
          <a:prstGeom prst="bentConnector3">
            <a:avLst>
              <a:gd fmla="val 50021" name="adj1"/>
            </a:avLst>
          </a:prstGeom>
          <a:noFill/>
          <a:ln cap="flat" cmpd="sng" w="9525">
            <a:solidFill>
              <a:srgbClr val="C2C2C2"/>
            </a:solidFill>
            <a:prstDash val="solid"/>
            <a:round/>
            <a:headEnd len="sm" w="sm" type="none"/>
            <a:tailEnd len="sm" w="sm" type="none"/>
          </a:ln>
        </p:spPr>
      </p:cxnSp>
      <p:sp>
        <p:nvSpPr>
          <p:cNvPr id="241" name="Google Shape;241;ge30d653b94_0_108"/>
          <p:cNvSpPr/>
          <p:nvPr/>
        </p:nvSpPr>
        <p:spPr>
          <a:xfrm flipH="1">
            <a:off x="3685190" y="2418850"/>
            <a:ext cx="1233600" cy="525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NER</a:t>
            </a:r>
            <a:r>
              <a:rPr b="0" i="0" lang="en-US" sz="1100" u="none" cap="none" strike="noStrike">
                <a:solidFill>
                  <a:schemeClr val="lt1"/>
                </a:solidFill>
                <a:latin typeface="Roboto"/>
                <a:ea typeface="Roboto"/>
                <a:cs typeface="Roboto"/>
                <a:sym typeface="Roboto"/>
              </a:rPr>
              <a:t> model</a:t>
            </a:r>
            <a:endParaRPr b="0" i="0" sz="1100" u="none" cap="none" strike="noStrike">
              <a:solidFill>
                <a:srgbClr val="FFFFFF"/>
              </a:solidFill>
              <a:latin typeface="Roboto"/>
              <a:ea typeface="Roboto"/>
              <a:cs typeface="Roboto"/>
              <a:sym typeface="Roboto"/>
            </a:endParaRPr>
          </a:p>
        </p:txBody>
      </p:sp>
      <p:sp>
        <p:nvSpPr>
          <p:cNvPr id="237" name="Google Shape;237;ge30d653b94_0_108"/>
          <p:cNvSpPr/>
          <p:nvPr/>
        </p:nvSpPr>
        <p:spPr>
          <a:xfrm flipH="1">
            <a:off x="2121463" y="2418850"/>
            <a:ext cx="1228800" cy="525300"/>
          </a:xfrm>
          <a:prstGeom prst="roundRect">
            <a:avLst>
              <a:gd fmla="val 16667" name="adj"/>
            </a:avLst>
          </a:prstGeom>
          <a:solidFill>
            <a:srgbClr val="6AA84F"/>
          </a:solidFill>
          <a:ln cap="flat" cmpd="sng" w="9525">
            <a:solidFill>
              <a:srgbClr val="274E1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oboto"/>
                <a:ea typeface="Roboto"/>
                <a:cs typeface="Roboto"/>
                <a:sym typeface="Roboto"/>
              </a:rPr>
              <a:t>Manual selection of sentences and datasets</a:t>
            </a:r>
            <a:endParaRPr b="0" i="0" sz="1000" u="none" cap="none" strike="noStrike">
              <a:solidFill>
                <a:srgbClr val="FFFFFF"/>
              </a:solidFill>
              <a:latin typeface="Roboto"/>
              <a:ea typeface="Roboto"/>
              <a:cs typeface="Roboto"/>
              <a:sym typeface="Roboto"/>
            </a:endParaRPr>
          </a:p>
        </p:txBody>
      </p:sp>
      <p:cxnSp>
        <p:nvCxnSpPr>
          <p:cNvPr id="242" name="Google Shape;242;ge30d653b94_0_108"/>
          <p:cNvCxnSpPr>
            <a:stCxn id="237" idx="1"/>
            <a:endCxn id="228" idx="3"/>
          </p:cNvCxnSpPr>
          <p:nvPr/>
        </p:nvCxnSpPr>
        <p:spPr>
          <a:xfrm>
            <a:off x="3350263" y="2681500"/>
            <a:ext cx="334800" cy="923700"/>
          </a:xfrm>
          <a:prstGeom prst="bentConnector3">
            <a:avLst>
              <a:gd fmla="val 50020" name="adj1"/>
            </a:avLst>
          </a:prstGeom>
          <a:noFill/>
          <a:ln cap="flat" cmpd="sng" w="9525">
            <a:solidFill>
              <a:srgbClr val="C2C2C2"/>
            </a:solidFill>
            <a:prstDash val="solid"/>
            <a:round/>
            <a:headEnd len="sm" w="sm" type="none"/>
            <a:tailEnd len="sm" w="sm" type="none"/>
          </a:ln>
        </p:spPr>
      </p:cxnSp>
      <p:cxnSp>
        <p:nvCxnSpPr>
          <p:cNvPr id="243" name="Google Shape;243;ge30d653b94_0_108"/>
          <p:cNvCxnSpPr>
            <a:stCxn id="237" idx="1"/>
            <a:endCxn id="230" idx="3"/>
          </p:cNvCxnSpPr>
          <p:nvPr/>
        </p:nvCxnSpPr>
        <p:spPr>
          <a:xfrm flipH="1" rot="10800000">
            <a:off x="3350263" y="1785700"/>
            <a:ext cx="334800" cy="895800"/>
          </a:xfrm>
          <a:prstGeom prst="bentConnector3">
            <a:avLst>
              <a:gd fmla="val 50020" name="adj1"/>
            </a:avLst>
          </a:prstGeom>
          <a:noFill/>
          <a:ln cap="flat" cmpd="sng" w="9525">
            <a:solidFill>
              <a:srgbClr val="C2C2C2"/>
            </a:solidFill>
            <a:prstDash val="solid"/>
            <a:round/>
            <a:headEnd len="sm" w="sm" type="none"/>
            <a:tailEnd len="sm" w="sm" type="none"/>
          </a:ln>
        </p:spPr>
      </p:cxnSp>
      <p:cxnSp>
        <p:nvCxnSpPr>
          <p:cNvPr id="244" name="Google Shape;244;ge30d653b94_0_108"/>
          <p:cNvCxnSpPr>
            <a:stCxn id="237" idx="1"/>
            <a:endCxn id="241" idx="3"/>
          </p:cNvCxnSpPr>
          <p:nvPr/>
        </p:nvCxnSpPr>
        <p:spPr>
          <a:xfrm>
            <a:off x="3350263" y="2681500"/>
            <a:ext cx="334800" cy="600"/>
          </a:xfrm>
          <a:prstGeom prst="bentConnector3">
            <a:avLst>
              <a:gd fmla="val 50019" name="adj1"/>
            </a:avLst>
          </a:prstGeom>
          <a:noFill/>
          <a:ln cap="flat" cmpd="sng" w="9525">
            <a:solidFill>
              <a:srgbClr val="C2C2C2"/>
            </a:solidFill>
            <a:prstDash val="solid"/>
            <a:round/>
            <a:headEnd len="sm" w="sm" type="none"/>
            <a:tailEnd len="sm" w="sm" type="none"/>
          </a:ln>
        </p:spPr>
      </p:cxnSp>
      <p:cxnSp>
        <p:nvCxnSpPr>
          <p:cNvPr id="245" name="Google Shape;245;ge30d653b94_0_108"/>
          <p:cNvCxnSpPr>
            <a:stCxn id="227" idx="3"/>
            <a:endCxn id="241" idx="1"/>
          </p:cNvCxnSpPr>
          <p:nvPr/>
        </p:nvCxnSpPr>
        <p:spPr>
          <a:xfrm flipH="1">
            <a:off x="4918759" y="2681800"/>
            <a:ext cx="354900" cy="600"/>
          </a:xfrm>
          <a:prstGeom prst="bentConnector3">
            <a:avLst>
              <a:gd fmla="val 49996" name="adj1"/>
            </a:avLst>
          </a:prstGeom>
          <a:noFill/>
          <a:ln cap="flat" cmpd="sng" w="9525">
            <a:solidFill>
              <a:srgbClr val="C2C2C2"/>
            </a:solidFill>
            <a:prstDash val="solid"/>
            <a:round/>
            <a:headEnd len="sm" w="sm" type="none"/>
            <a:tailEnd len="sm" w="sm" type="none"/>
          </a:ln>
        </p:spPr>
      </p:cxnSp>
      <p:sp>
        <p:nvSpPr>
          <p:cNvPr id="246" name="Google Shape;246;ge30d653b94_0_108"/>
          <p:cNvSpPr/>
          <p:nvPr/>
        </p:nvSpPr>
        <p:spPr>
          <a:xfrm>
            <a:off x="205250" y="310700"/>
            <a:ext cx="2766600" cy="447300"/>
          </a:xfrm>
          <a:prstGeom prst="homePlate">
            <a:avLst>
              <a:gd fmla="val 50000" name="adj"/>
            </a:avLst>
          </a:prstGeom>
          <a:solidFill>
            <a:srgbClr val="6FA8DC"/>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Preparing the data ... </a:t>
            </a:r>
            <a:endParaRPr b="1" i="0" sz="1400" u="none" cap="none" strike="noStrike">
              <a:solidFill>
                <a:srgbClr val="000000"/>
              </a:solidFill>
              <a:latin typeface="Arial"/>
              <a:ea typeface="Arial"/>
              <a:cs typeface="Arial"/>
              <a:sym typeface="Arial"/>
            </a:endParaRPr>
          </a:p>
        </p:txBody>
      </p:sp>
      <p:sp>
        <p:nvSpPr>
          <p:cNvPr id="247" name="Google Shape;247;ge30d653b94_0_108"/>
          <p:cNvSpPr/>
          <p:nvPr/>
        </p:nvSpPr>
        <p:spPr>
          <a:xfrm>
            <a:off x="2895600" y="308050"/>
            <a:ext cx="2378100" cy="452700"/>
          </a:xfrm>
          <a:prstGeom prst="chevron">
            <a:avLst>
              <a:gd fmla="val 50000" name="adj"/>
            </a:avLst>
          </a:prstGeom>
          <a:solidFill>
            <a:srgbClr val="F6B26B"/>
          </a:solidFill>
          <a:ln cap="flat" cmpd="sng" w="952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Training models ...</a:t>
            </a:r>
            <a:endParaRPr b="1" i="0" sz="1400" u="none" cap="none" strike="noStrike">
              <a:solidFill>
                <a:srgbClr val="000000"/>
              </a:solidFill>
              <a:latin typeface="Arial"/>
              <a:ea typeface="Arial"/>
              <a:cs typeface="Arial"/>
              <a:sym typeface="Arial"/>
            </a:endParaRPr>
          </a:p>
        </p:txBody>
      </p:sp>
      <p:sp>
        <p:nvSpPr>
          <p:cNvPr id="248" name="Google Shape;248;ge30d653b94_0_108"/>
          <p:cNvSpPr/>
          <p:nvPr/>
        </p:nvSpPr>
        <p:spPr>
          <a:xfrm>
            <a:off x="5147400" y="308050"/>
            <a:ext cx="3750600" cy="452700"/>
          </a:xfrm>
          <a:prstGeom prst="chevron">
            <a:avLst>
              <a:gd fmla="val 50000" name="adj"/>
            </a:avLst>
          </a:prstGeom>
          <a:solidFill>
            <a:srgbClr val="A1C3FA"/>
          </a:solidFill>
          <a:ln cap="flat" cmpd="sng" w="952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Putting it all together ...</a:t>
            </a:r>
            <a:endParaRPr b="1" i="0" sz="1400" u="none" cap="none" strike="noStrike">
              <a:solidFill>
                <a:srgbClr val="000000"/>
              </a:solidFill>
              <a:latin typeface="Arial"/>
              <a:ea typeface="Arial"/>
              <a:cs typeface="Arial"/>
              <a:sym typeface="Arial"/>
            </a:endParaRPr>
          </a:p>
        </p:txBody>
      </p:sp>
      <p:sp>
        <p:nvSpPr>
          <p:cNvPr id="249" name="Google Shape;249;ge30d653b94_0_108"/>
          <p:cNvSpPr/>
          <p:nvPr/>
        </p:nvSpPr>
        <p:spPr>
          <a:xfrm flipH="1">
            <a:off x="6601374" y="1060250"/>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Text Cleaning</a:t>
            </a:r>
            <a:endParaRPr b="0" i="0" sz="900" u="none" cap="none" strike="noStrike">
              <a:solidFill>
                <a:srgbClr val="FFFFFF"/>
              </a:solidFill>
              <a:latin typeface="Roboto"/>
              <a:ea typeface="Roboto"/>
              <a:cs typeface="Roboto"/>
              <a:sym typeface="Roboto"/>
            </a:endParaRPr>
          </a:p>
        </p:txBody>
      </p:sp>
      <p:sp>
        <p:nvSpPr>
          <p:cNvPr id="250" name="Google Shape;250;ge30d653b94_0_108"/>
          <p:cNvSpPr/>
          <p:nvPr/>
        </p:nvSpPr>
        <p:spPr>
          <a:xfrm flipH="1">
            <a:off x="6601374" y="1634702"/>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spaCy sentences selection</a:t>
            </a:r>
            <a:endParaRPr b="0" i="0" sz="900" u="none" cap="none" strike="noStrike">
              <a:solidFill>
                <a:srgbClr val="FFFFFF"/>
              </a:solidFill>
              <a:latin typeface="Roboto"/>
              <a:ea typeface="Roboto"/>
              <a:cs typeface="Roboto"/>
              <a:sym typeface="Roboto"/>
            </a:endParaRPr>
          </a:p>
        </p:txBody>
      </p:sp>
      <p:sp>
        <p:nvSpPr>
          <p:cNvPr id="251" name="Google Shape;251;ge30d653b94_0_108"/>
          <p:cNvSpPr/>
          <p:nvPr/>
        </p:nvSpPr>
        <p:spPr>
          <a:xfrm flipH="1">
            <a:off x="6601374" y="2209154"/>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lt1"/>
                </a:solidFill>
                <a:latin typeface="Roboto"/>
                <a:ea typeface="Roboto"/>
                <a:cs typeface="Roboto"/>
                <a:sym typeface="Roboto"/>
              </a:rPr>
              <a:t>Abbreviation detector and known dataset string matching</a:t>
            </a:r>
            <a:endParaRPr b="0" i="0" sz="900" u="none" cap="none" strike="noStrike">
              <a:solidFill>
                <a:srgbClr val="FFFFFF"/>
              </a:solidFill>
              <a:latin typeface="Roboto"/>
              <a:ea typeface="Roboto"/>
              <a:cs typeface="Roboto"/>
              <a:sym typeface="Roboto"/>
            </a:endParaRPr>
          </a:p>
        </p:txBody>
      </p:sp>
      <p:sp>
        <p:nvSpPr>
          <p:cNvPr id="227" name="Google Shape;227;ge30d653b94_0_108"/>
          <p:cNvSpPr/>
          <p:nvPr/>
        </p:nvSpPr>
        <p:spPr>
          <a:xfrm flipH="1">
            <a:off x="5273659" y="2419150"/>
            <a:ext cx="995700" cy="525300"/>
          </a:xfrm>
          <a:prstGeom prst="roundRect">
            <a:avLst>
              <a:gd fmla="val 16667" name="adj"/>
            </a:avLst>
          </a:prstGeom>
          <a:solidFill>
            <a:srgbClr val="CC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6th Place Notebook</a:t>
            </a:r>
            <a:endParaRPr b="0" i="0" sz="1100" u="none" cap="none" strike="noStrike">
              <a:solidFill>
                <a:srgbClr val="FFFFFF"/>
              </a:solidFill>
              <a:latin typeface="Roboto"/>
              <a:ea typeface="Roboto"/>
              <a:cs typeface="Roboto"/>
              <a:sym typeface="Roboto"/>
            </a:endParaRPr>
          </a:p>
        </p:txBody>
      </p:sp>
      <p:sp>
        <p:nvSpPr>
          <p:cNvPr id="252" name="Google Shape;252;ge30d653b94_0_108"/>
          <p:cNvSpPr/>
          <p:nvPr/>
        </p:nvSpPr>
        <p:spPr>
          <a:xfrm flipH="1">
            <a:off x="6601375" y="2788089"/>
            <a:ext cx="1366800" cy="444300"/>
          </a:xfrm>
          <a:prstGeom prst="roundRect">
            <a:avLst>
              <a:gd fmla="val 16667" name="adj"/>
            </a:avLst>
          </a:prstGeom>
          <a:solidFill>
            <a:srgbClr val="E69138"/>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TEXTCAT_S (sentences)</a:t>
            </a:r>
            <a:endParaRPr b="0" i="0" sz="1100" u="none" cap="none" strike="noStrike">
              <a:solidFill>
                <a:srgbClr val="FFFFFF"/>
              </a:solidFill>
              <a:latin typeface="Roboto"/>
              <a:ea typeface="Roboto"/>
              <a:cs typeface="Roboto"/>
              <a:sym typeface="Roboto"/>
            </a:endParaRPr>
          </a:p>
        </p:txBody>
      </p:sp>
      <p:sp>
        <p:nvSpPr>
          <p:cNvPr id="253" name="Google Shape;253;ge30d653b94_0_108"/>
          <p:cNvSpPr/>
          <p:nvPr/>
        </p:nvSpPr>
        <p:spPr>
          <a:xfrm flipH="1">
            <a:off x="6601375" y="3857075"/>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TEXTCAT_D</a:t>
            </a:r>
            <a:r>
              <a:rPr b="0" i="0" lang="en-US" sz="1100" u="none" cap="none" strike="noStrike">
                <a:solidFill>
                  <a:srgbClr val="FFFFFF"/>
                </a:solidFill>
                <a:latin typeface="Roboto"/>
                <a:ea typeface="Roboto"/>
                <a:cs typeface="Roboto"/>
                <a:sym typeface="Roboto"/>
              </a:rPr>
              <a:t> (dataset)</a:t>
            </a:r>
            <a:endParaRPr b="0" i="0" sz="1100" u="none" cap="none" strike="noStrike">
              <a:solidFill>
                <a:srgbClr val="FFFFFF"/>
              </a:solidFill>
              <a:latin typeface="Roboto"/>
              <a:ea typeface="Roboto"/>
              <a:cs typeface="Roboto"/>
              <a:sym typeface="Roboto"/>
            </a:endParaRPr>
          </a:p>
        </p:txBody>
      </p:sp>
      <p:sp>
        <p:nvSpPr>
          <p:cNvPr id="254" name="Google Shape;254;ge30d653b94_0_108"/>
          <p:cNvSpPr/>
          <p:nvPr/>
        </p:nvSpPr>
        <p:spPr>
          <a:xfrm flipH="1">
            <a:off x="6601367" y="3322586"/>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NER</a:t>
            </a:r>
            <a:r>
              <a:rPr b="0" i="0" lang="en-US" sz="1100" u="none" cap="none" strike="noStrike">
                <a:solidFill>
                  <a:schemeClr val="lt1"/>
                </a:solidFill>
                <a:latin typeface="Roboto"/>
                <a:ea typeface="Roboto"/>
                <a:cs typeface="Roboto"/>
                <a:sym typeface="Roboto"/>
              </a:rPr>
              <a:t> model</a:t>
            </a:r>
            <a:endParaRPr b="0" i="0" sz="1100" u="none" cap="none" strike="noStrike">
              <a:solidFill>
                <a:srgbClr val="FFFFFF"/>
              </a:solidFill>
              <a:latin typeface="Roboto"/>
              <a:ea typeface="Roboto"/>
              <a:cs typeface="Roboto"/>
              <a:sym typeface="Roboto"/>
            </a:endParaRPr>
          </a:p>
        </p:txBody>
      </p:sp>
      <p:cxnSp>
        <p:nvCxnSpPr>
          <p:cNvPr id="255" name="Google Shape;255;ge30d653b94_0_108"/>
          <p:cNvCxnSpPr>
            <a:stCxn id="249" idx="3"/>
            <a:endCxn id="227" idx="1"/>
          </p:cNvCxnSpPr>
          <p:nvPr/>
        </p:nvCxnSpPr>
        <p:spPr>
          <a:xfrm flipH="1">
            <a:off x="6269274" y="1282400"/>
            <a:ext cx="332100" cy="1399500"/>
          </a:xfrm>
          <a:prstGeom prst="bentConnector3">
            <a:avLst>
              <a:gd fmla="val 49987" name="adj1"/>
            </a:avLst>
          </a:prstGeom>
          <a:noFill/>
          <a:ln cap="flat" cmpd="sng" w="28575">
            <a:solidFill>
              <a:srgbClr val="C2C2C2"/>
            </a:solidFill>
            <a:prstDash val="solid"/>
            <a:round/>
            <a:headEnd len="sm" w="sm" type="none"/>
            <a:tailEnd len="sm" w="sm" type="none"/>
          </a:ln>
        </p:spPr>
      </p:cxnSp>
      <p:cxnSp>
        <p:nvCxnSpPr>
          <p:cNvPr id="256" name="Google Shape;256;ge30d653b94_0_108"/>
          <p:cNvCxnSpPr>
            <a:stCxn id="253" idx="1"/>
            <a:endCxn id="231" idx="2"/>
          </p:cNvCxnSpPr>
          <p:nvPr/>
        </p:nvCxnSpPr>
        <p:spPr>
          <a:xfrm flipH="1" rot="10800000">
            <a:off x="7968175" y="2681825"/>
            <a:ext cx="404700" cy="1397400"/>
          </a:xfrm>
          <a:prstGeom prst="bentConnector3">
            <a:avLst>
              <a:gd fmla="val 49985" name="adj1"/>
            </a:avLst>
          </a:prstGeom>
          <a:noFill/>
          <a:ln cap="flat" cmpd="sng" w="28575">
            <a:solidFill>
              <a:srgbClr val="C2C2C2"/>
            </a:solidFill>
            <a:prstDash val="solid"/>
            <a:round/>
            <a:headEnd len="sm" w="sm" type="none"/>
            <a:tailEnd len="sm" w="sm" type="none"/>
          </a:ln>
        </p:spPr>
      </p:cxnSp>
      <p:cxnSp>
        <p:nvCxnSpPr>
          <p:cNvPr id="257" name="Google Shape;257;ge30d653b94_0_108"/>
          <p:cNvCxnSpPr>
            <a:stCxn id="254" idx="2"/>
            <a:endCxn id="253" idx="0"/>
          </p:cNvCxnSpPr>
          <p:nvPr/>
        </p:nvCxnSpPr>
        <p:spPr>
          <a:xfrm flipH="1" rot="-5400000">
            <a:off x="7239917" y="3811736"/>
            <a:ext cx="90300" cy="600"/>
          </a:xfrm>
          <a:prstGeom prst="bentConnector3">
            <a:avLst>
              <a:gd fmla="val 49939" name="adj1"/>
            </a:avLst>
          </a:prstGeom>
          <a:noFill/>
          <a:ln cap="flat" cmpd="sng" w="9525">
            <a:solidFill>
              <a:srgbClr val="C2C2C2"/>
            </a:solidFill>
            <a:prstDash val="solid"/>
            <a:round/>
            <a:headEnd len="sm" w="sm" type="none"/>
            <a:tailEnd len="sm" w="sm" type="none"/>
          </a:ln>
        </p:spPr>
      </p:cxnSp>
      <p:cxnSp>
        <p:nvCxnSpPr>
          <p:cNvPr id="258" name="Google Shape;258;ge30d653b94_0_108"/>
          <p:cNvCxnSpPr>
            <a:stCxn id="251" idx="2"/>
            <a:endCxn id="252" idx="0"/>
          </p:cNvCxnSpPr>
          <p:nvPr/>
        </p:nvCxnSpPr>
        <p:spPr>
          <a:xfrm flipH="1" rot="-5400000">
            <a:off x="7217724" y="2720504"/>
            <a:ext cx="134700" cy="600"/>
          </a:xfrm>
          <a:prstGeom prst="bentConnector3">
            <a:avLst>
              <a:gd fmla="val 49976" name="adj1"/>
            </a:avLst>
          </a:prstGeom>
          <a:noFill/>
          <a:ln cap="flat" cmpd="sng" w="9525">
            <a:solidFill>
              <a:srgbClr val="C2C2C2"/>
            </a:solidFill>
            <a:prstDash val="solid"/>
            <a:round/>
            <a:headEnd len="sm" w="sm" type="none"/>
            <a:tailEnd len="sm" w="sm" type="none"/>
          </a:ln>
        </p:spPr>
      </p:cxnSp>
      <p:cxnSp>
        <p:nvCxnSpPr>
          <p:cNvPr id="259" name="Google Shape;259;ge30d653b94_0_108"/>
          <p:cNvCxnSpPr>
            <a:stCxn id="250" idx="2"/>
            <a:endCxn id="251" idx="0"/>
          </p:cNvCxnSpPr>
          <p:nvPr/>
        </p:nvCxnSpPr>
        <p:spPr>
          <a:xfrm flipH="1" rot="-5400000">
            <a:off x="7219974" y="2143802"/>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260" name="Google Shape;260;ge30d653b94_0_108"/>
          <p:cNvCxnSpPr>
            <a:stCxn id="249" idx="2"/>
            <a:endCxn id="250" idx="0"/>
          </p:cNvCxnSpPr>
          <p:nvPr/>
        </p:nvCxnSpPr>
        <p:spPr>
          <a:xfrm flipH="1" rot="-5400000">
            <a:off x="7219974" y="1569350"/>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261" name="Google Shape;261;ge30d653b94_0_108"/>
          <p:cNvCxnSpPr>
            <a:stCxn id="252" idx="2"/>
            <a:endCxn id="254" idx="0"/>
          </p:cNvCxnSpPr>
          <p:nvPr/>
        </p:nvCxnSpPr>
        <p:spPr>
          <a:xfrm flipH="1" rot="-5400000">
            <a:off x="7239925" y="3277239"/>
            <a:ext cx="90300" cy="600"/>
          </a:xfrm>
          <a:prstGeom prst="bentConnector3">
            <a:avLst>
              <a:gd fmla="val 49943" name="adj1"/>
            </a:avLst>
          </a:prstGeom>
          <a:noFill/>
          <a:ln cap="flat" cmpd="sng" w="9525">
            <a:solidFill>
              <a:srgbClr val="C2C2C2"/>
            </a:solidFill>
            <a:prstDash val="solid"/>
            <a:round/>
            <a:headEnd len="sm" w="sm" type="none"/>
            <a:tailEnd len="sm" w="sm" type="none"/>
          </a:ln>
        </p:spPr>
      </p:cxnSp>
      <p:sp>
        <p:nvSpPr>
          <p:cNvPr id="262" name="Google Shape;262;ge30d653b94_0_108"/>
          <p:cNvSpPr/>
          <p:nvPr/>
        </p:nvSpPr>
        <p:spPr>
          <a:xfrm>
            <a:off x="3459400" y="1441075"/>
            <a:ext cx="1722300" cy="2494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63" name="Google Shape;263;ge30d653b94_0_108"/>
          <p:cNvCxnSpPr>
            <a:stCxn id="262" idx="0"/>
            <a:endCxn id="237" idx="0"/>
          </p:cNvCxnSpPr>
          <p:nvPr/>
        </p:nvCxnSpPr>
        <p:spPr>
          <a:xfrm rot="5400000">
            <a:off x="3039400" y="1137625"/>
            <a:ext cx="977700" cy="1584600"/>
          </a:xfrm>
          <a:prstGeom prst="bentConnector3">
            <a:avLst>
              <a:gd fmla="val -24356" name="adj1"/>
            </a:avLst>
          </a:prstGeom>
          <a:noFill/>
          <a:ln cap="flat" cmpd="sng" w="28575">
            <a:solidFill>
              <a:schemeClr val="dk2"/>
            </a:solidFill>
            <a:prstDash val="dash"/>
            <a:round/>
            <a:headEnd len="sm" w="sm" type="none"/>
            <a:tailEnd len="med" w="med" type="triangle"/>
          </a:ln>
        </p:spPr>
      </p:cxnSp>
      <p:sp>
        <p:nvSpPr>
          <p:cNvPr id="264" name="Google Shape;264;ge30d653b94_0_108"/>
          <p:cNvSpPr/>
          <p:nvPr/>
        </p:nvSpPr>
        <p:spPr>
          <a:xfrm>
            <a:off x="2030725" y="837475"/>
            <a:ext cx="7113300" cy="3779700"/>
          </a:xfrm>
          <a:prstGeom prst="rect">
            <a:avLst/>
          </a:prstGeom>
          <a:solidFill>
            <a:srgbClr val="FFFFFF">
              <a:alpha val="76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ge30d653b94_0_108"/>
          <p:cNvSpPr/>
          <p:nvPr/>
        </p:nvSpPr>
        <p:spPr>
          <a:xfrm>
            <a:off x="2971800" y="0"/>
            <a:ext cx="6172200" cy="837600"/>
          </a:xfrm>
          <a:prstGeom prst="rect">
            <a:avLst/>
          </a:prstGeom>
          <a:solidFill>
            <a:srgbClr val="FFFFFF">
              <a:alpha val="76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e30b8e72fa_0_108"/>
          <p:cNvSpPr/>
          <p:nvPr/>
        </p:nvSpPr>
        <p:spPr>
          <a:xfrm>
            <a:off x="304800" y="0"/>
            <a:ext cx="8597100" cy="602400"/>
          </a:xfrm>
          <a:prstGeom prst="rect">
            <a:avLst/>
          </a:pr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ge30b8e72fa_0_108"/>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sp>
        <p:nvSpPr>
          <p:cNvPr id="273" name="Google Shape;273;ge30b8e72fa_0_108"/>
          <p:cNvSpPr/>
          <p:nvPr/>
        </p:nvSpPr>
        <p:spPr>
          <a:xfrm>
            <a:off x="274975" y="316175"/>
            <a:ext cx="5135100" cy="274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200">
                <a:solidFill>
                  <a:schemeClr val="lt2"/>
                </a:solidFill>
                <a:latin typeface="Inter"/>
                <a:ea typeface="Inter"/>
                <a:cs typeface="Inter"/>
                <a:sym typeface="Inter"/>
              </a:rPr>
              <a:t>Preparing the data ... </a:t>
            </a:r>
            <a:endParaRPr b="1" sz="1200">
              <a:solidFill>
                <a:schemeClr val="lt2"/>
              </a:solidFill>
              <a:latin typeface="Inter"/>
              <a:ea typeface="Inter"/>
              <a:cs typeface="Inter"/>
              <a:sym typeface="Inter"/>
            </a:endParaRPr>
          </a:p>
          <a:p>
            <a:pPr indent="0" lvl="0" marL="0" marR="0" rtl="0" algn="l">
              <a:spcBef>
                <a:spcPts val="0"/>
              </a:spcBef>
              <a:spcAft>
                <a:spcPts val="0"/>
              </a:spcAft>
              <a:buNone/>
            </a:pPr>
            <a:r>
              <a:t/>
            </a:r>
            <a:endParaRPr b="1" sz="1600">
              <a:solidFill>
                <a:schemeClr val="dk1"/>
              </a:solidFill>
              <a:latin typeface="Inter"/>
              <a:ea typeface="Inter"/>
              <a:cs typeface="Inter"/>
              <a:sym typeface="Inter"/>
            </a:endParaRPr>
          </a:p>
        </p:txBody>
      </p:sp>
      <p:cxnSp>
        <p:nvCxnSpPr>
          <p:cNvPr id="274" name="Google Shape;274;ge30b8e72fa_0_108"/>
          <p:cNvCxnSpPr/>
          <p:nvPr/>
        </p:nvCxnSpPr>
        <p:spPr>
          <a:xfrm>
            <a:off x="304800" y="590550"/>
            <a:ext cx="8597100" cy="0"/>
          </a:xfrm>
          <a:prstGeom prst="straightConnector1">
            <a:avLst/>
          </a:prstGeom>
          <a:noFill/>
          <a:ln cap="flat" cmpd="sng" w="28575">
            <a:solidFill>
              <a:srgbClr val="0944A1"/>
            </a:solidFill>
            <a:prstDash val="solid"/>
            <a:round/>
            <a:headEnd len="sm" w="sm" type="none"/>
            <a:tailEnd len="sm" w="sm" type="none"/>
          </a:ln>
        </p:spPr>
      </p:cxnSp>
      <p:sp>
        <p:nvSpPr>
          <p:cNvPr id="275" name="Google Shape;275;ge30b8e72fa_0_108"/>
          <p:cNvSpPr txBox="1"/>
          <p:nvPr/>
        </p:nvSpPr>
        <p:spPr>
          <a:xfrm>
            <a:off x="304800" y="776375"/>
            <a:ext cx="85971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None/>
            </a:pPr>
            <a:r>
              <a:rPr b="1" lang="en-US" sz="2000">
                <a:solidFill>
                  <a:schemeClr val="dk1"/>
                </a:solidFill>
                <a:latin typeface="Inter"/>
                <a:ea typeface="Inter"/>
                <a:cs typeface="Inter"/>
                <a:sym typeface="Inter"/>
              </a:rPr>
              <a:t>Text Cleaning:</a:t>
            </a:r>
            <a:endParaRPr b="1">
              <a:latin typeface="Verdana"/>
              <a:ea typeface="Verdana"/>
              <a:cs typeface="Verdana"/>
              <a:sym typeface="Verdana"/>
            </a:endParaRPr>
          </a:p>
        </p:txBody>
      </p:sp>
      <p:sp>
        <p:nvSpPr>
          <p:cNvPr id="276" name="Google Shape;276;ge30b8e72fa_0_108"/>
          <p:cNvSpPr txBox="1"/>
          <p:nvPr/>
        </p:nvSpPr>
        <p:spPr>
          <a:xfrm>
            <a:off x="1348875" y="1326625"/>
            <a:ext cx="6677700" cy="615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Inter"/>
              <a:buChar char="●"/>
            </a:pPr>
            <a:r>
              <a:rPr lang="en-US">
                <a:latin typeface="Inter"/>
                <a:ea typeface="Inter"/>
                <a:cs typeface="Inter"/>
                <a:sym typeface="Inter"/>
              </a:rPr>
              <a:t>Text Cleaning, preserving parentheses, brackets and periods, but removing the numbers in brackets.</a:t>
            </a:r>
            <a:endParaRPr>
              <a:latin typeface="Inter"/>
              <a:ea typeface="Inter"/>
              <a:cs typeface="Inter"/>
              <a:sym typeface="Inter"/>
            </a:endParaRPr>
          </a:p>
        </p:txBody>
      </p:sp>
      <p:sp>
        <p:nvSpPr>
          <p:cNvPr id="277" name="Google Shape;277;ge30b8e72fa_0_108"/>
          <p:cNvSpPr/>
          <p:nvPr/>
        </p:nvSpPr>
        <p:spPr>
          <a:xfrm>
            <a:off x="778200" y="2645875"/>
            <a:ext cx="7796700" cy="1141500"/>
          </a:xfrm>
          <a:prstGeom prst="roundRect">
            <a:avLst>
              <a:gd fmla="val 16667" name="adj"/>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78" name="Google Shape;278;ge30b8e72fa_0_108"/>
          <p:cNvSpPr txBox="1"/>
          <p:nvPr/>
        </p:nvSpPr>
        <p:spPr>
          <a:xfrm>
            <a:off x="896775" y="2304950"/>
            <a:ext cx="54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t>E.g:</a:t>
            </a:r>
            <a:endParaRPr u="sng">
              <a:latin typeface="Inter"/>
              <a:ea typeface="Inter"/>
              <a:cs typeface="Inter"/>
              <a:sym typeface="Inter"/>
            </a:endParaRPr>
          </a:p>
        </p:txBody>
      </p:sp>
      <p:sp>
        <p:nvSpPr>
          <p:cNvPr id="279" name="Google Shape;279;ge30b8e72fa_0_108"/>
          <p:cNvSpPr txBox="1"/>
          <p:nvPr/>
        </p:nvSpPr>
        <p:spPr>
          <a:xfrm>
            <a:off x="1059825" y="2628950"/>
            <a:ext cx="72261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US" sz="1200">
                <a:solidFill>
                  <a:srgbClr val="FFFFFF"/>
                </a:solidFill>
                <a:highlight>
                  <a:srgbClr val="333333"/>
                </a:highlight>
                <a:latin typeface="Consolas"/>
                <a:ea typeface="Consolas"/>
                <a:cs typeface="Consolas"/>
                <a:sym typeface="Consolas"/>
              </a:rPr>
              <a:t>text_cleaning(</a:t>
            </a:r>
            <a:r>
              <a:rPr lang="en-US" sz="1200">
                <a:solidFill>
                  <a:srgbClr val="FF9900"/>
                </a:solidFill>
                <a:highlight>
                  <a:srgbClr val="333333"/>
                </a:highlight>
                <a:latin typeface="Consolas"/>
                <a:ea typeface="Consolas"/>
                <a:cs typeface="Consolas"/>
                <a:sym typeface="Consolas"/>
              </a:rPr>
              <a:t>"Data     were obtained from the Alzheimer's Disease Neuroimaging Initiative (ADNI) [3] database [adni.loni.usc.edu]... \n \t"</a:t>
            </a:r>
            <a:r>
              <a:rPr lang="en-US" sz="1200">
                <a:solidFill>
                  <a:srgbClr val="FFFFFF"/>
                </a:solidFill>
                <a:highlight>
                  <a:srgbClr val="333333"/>
                </a:highlight>
                <a:latin typeface="Consolas"/>
                <a:ea typeface="Consolas"/>
                <a:cs typeface="Consolas"/>
                <a:sym typeface="Consolas"/>
              </a:rPr>
              <a:t>)</a:t>
            </a:r>
            <a:endParaRPr/>
          </a:p>
        </p:txBody>
      </p:sp>
      <p:sp>
        <p:nvSpPr>
          <p:cNvPr id="280" name="Google Shape;280;ge30b8e72fa_0_108"/>
          <p:cNvSpPr txBox="1"/>
          <p:nvPr/>
        </p:nvSpPr>
        <p:spPr>
          <a:xfrm>
            <a:off x="1074675" y="3210650"/>
            <a:ext cx="72261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US" sz="1200">
                <a:solidFill>
                  <a:schemeClr val="dk2"/>
                </a:solidFill>
                <a:latin typeface="Consolas"/>
                <a:ea typeface="Consolas"/>
                <a:cs typeface="Consolas"/>
                <a:sym typeface="Consolas"/>
              </a:rPr>
              <a:t>Output:</a:t>
            </a:r>
            <a:r>
              <a:rPr lang="en-US" sz="1200">
                <a:latin typeface="Consolas"/>
                <a:ea typeface="Consolas"/>
                <a:cs typeface="Consolas"/>
                <a:sym typeface="Consolas"/>
              </a:rPr>
              <a:t> 'Data were obtained from the Alzheimers Disease Neuroimaging Initiative (ADNI) database [adni.loni.usc.edu].'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76"/>
                                        </p:tgtEl>
                                        <p:attrNameLst>
                                          <p:attrName>style.visibility</p:attrName>
                                        </p:attrNameLst>
                                      </p:cBhvr>
                                      <p:to>
                                        <p:strVal val="visible"/>
                                      </p:to>
                                    </p:set>
                                    <p:animEffect filter="fade" transition="in">
                                      <p:cBhvr>
                                        <p:cTn dur="1000"/>
                                        <p:tgtEl>
                                          <p:spTgt spid="27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500"/>
                                        <p:tgtEl>
                                          <p:spTgt spid="277"/>
                                        </p:tgtEl>
                                      </p:cBhvr>
                                    </p:animEffect>
                                  </p:childTnLst>
                                </p:cTn>
                              </p:par>
                              <p:par>
                                <p:cTn fill="hold" nodeType="with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par>
                                <p:cTn fill="hold" nodeType="with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1000"/>
                                        <p:tgtEl>
                                          <p:spTgt spid="279"/>
                                        </p:tgtEl>
                                      </p:cBhvr>
                                    </p:animEffec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ge30b8e72fa_0_162"/>
          <p:cNvSpPr/>
          <p:nvPr/>
        </p:nvSpPr>
        <p:spPr>
          <a:xfrm>
            <a:off x="304800" y="0"/>
            <a:ext cx="8597100" cy="602400"/>
          </a:xfrm>
          <a:prstGeom prst="rect">
            <a:avLst/>
          </a:pr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ge30b8e72fa_0_162"/>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sp>
        <p:nvSpPr>
          <p:cNvPr id="288" name="Google Shape;288;ge30b8e72fa_0_162"/>
          <p:cNvSpPr/>
          <p:nvPr/>
        </p:nvSpPr>
        <p:spPr>
          <a:xfrm>
            <a:off x="274975" y="316175"/>
            <a:ext cx="5135100" cy="274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200">
                <a:solidFill>
                  <a:schemeClr val="lt2"/>
                </a:solidFill>
                <a:latin typeface="Inter"/>
                <a:ea typeface="Inter"/>
                <a:cs typeface="Inter"/>
                <a:sym typeface="Inter"/>
              </a:rPr>
              <a:t>Preparing the data ... </a:t>
            </a:r>
            <a:endParaRPr b="1" sz="1200">
              <a:solidFill>
                <a:schemeClr val="lt2"/>
              </a:solidFill>
              <a:latin typeface="Inter"/>
              <a:ea typeface="Inter"/>
              <a:cs typeface="Inter"/>
              <a:sym typeface="Inter"/>
            </a:endParaRPr>
          </a:p>
          <a:p>
            <a:pPr indent="0" lvl="0" marL="0" marR="0" rtl="0" algn="l">
              <a:spcBef>
                <a:spcPts val="0"/>
              </a:spcBef>
              <a:spcAft>
                <a:spcPts val="0"/>
              </a:spcAft>
              <a:buNone/>
            </a:pPr>
            <a:r>
              <a:t/>
            </a:r>
            <a:endParaRPr b="1" sz="1600">
              <a:solidFill>
                <a:schemeClr val="dk1"/>
              </a:solidFill>
              <a:latin typeface="Inter"/>
              <a:ea typeface="Inter"/>
              <a:cs typeface="Inter"/>
              <a:sym typeface="Inter"/>
            </a:endParaRPr>
          </a:p>
        </p:txBody>
      </p:sp>
      <p:cxnSp>
        <p:nvCxnSpPr>
          <p:cNvPr id="289" name="Google Shape;289;ge30b8e72fa_0_162"/>
          <p:cNvCxnSpPr/>
          <p:nvPr/>
        </p:nvCxnSpPr>
        <p:spPr>
          <a:xfrm>
            <a:off x="304800" y="590550"/>
            <a:ext cx="8597100" cy="0"/>
          </a:xfrm>
          <a:prstGeom prst="straightConnector1">
            <a:avLst/>
          </a:prstGeom>
          <a:noFill/>
          <a:ln cap="flat" cmpd="sng" w="28575">
            <a:solidFill>
              <a:srgbClr val="0944A1"/>
            </a:solidFill>
            <a:prstDash val="solid"/>
            <a:round/>
            <a:headEnd len="sm" w="sm" type="none"/>
            <a:tailEnd len="sm" w="sm" type="none"/>
          </a:ln>
        </p:spPr>
      </p:cxnSp>
      <p:sp>
        <p:nvSpPr>
          <p:cNvPr id="290" name="Google Shape;290;ge30b8e72fa_0_162"/>
          <p:cNvSpPr txBox="1"/>
          <p:nvPr/>
        </p:nvSpPr>
        <p:spPr>
          <a:xfrm>
            <a:off x="304800" y="776375"/>
            <a:ext cx="8597100" cy="4926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n-US" sz="2000">
                <a:solidFill>
                  <a:schemeClr val="dk1"/>
                </a:solidFill>
                <a:latin typeface="Inter"/>
                <a:ea typeface="Inter"/>
                <a:cs typeface="Inter"/>
                <a:sym typeface="Inter"/>
              </a:rPr>
              <a:t>spaCy Sentence Segmentation:</a:t>
            </a:r>
            <a:endParaRPr b="1">
              <a:latin typeface="Verdana"/>
              <a:ea typeface="Verdana"/>
              <a:cs typeface="Verdana"/>
              <a:sym typeface="Verdana"/>
            </a:endParaRPr>
          </a:p>
        </p:txBody>
      </p:sp>
      <p:sp>
        <p:nvSpPr>
          <p:cNvPr id="291" name="Google Shape;291;ge30b8e72fa_0_162"/>
          <p:cNvSpPr txBox="1"/>
          <p:nvPr/>
        </p:nvSpPr>
        <p:spPr>
          <a:xfrm>
            <a:off x="1348875" y="1326625"/>
            <a:ext cx="71298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Inter"/>
              <a:buChar char="●"/>
            </a:pPr>
            <a:r>
              <a:rPr lang="en-US">
                <a:latin typeface="Inter"/>
                <a:ea typeface="Inter"/>
                <a:cs typeface="Inter"/>
                <a:sym typeface="Inter"/>
              </a:rPr>
              <a:t>A Doc object’s sentences are available via the </a:t>
            </a:r>
            <a:r>
              <a:rPr b="1" lang="en-US">
                <a:latin typeface="Inter"/>
                <a:ea typeface="Inter"/>
                <a:cs typeface="Inter"/>
                <a:sym typeface="Inter"/>
              </a:rPr>
              <a:t>Doc.sents</a:t>
            </a:r>
            <a:r>
              <a:rPr lang="en-US">
                <a:latin typeface="Inter"/>
                <a:ea typeface="Inter"/>
                <a:cs typeface="Inter"/>
                <a:sym typeface="Inter"/>
              </a:rPr>
              <a:t> property. Unlike other libraries, spaCy uses the dependency parse to determine sentence boundaries. This is usually more accurate than a rule-based approach, but it also means you’ll need a statistical model and accurate predictions.</a:t>
            </a:r>
            <a:endParaRPr>
              <a:latin typeface="Inter"/>
              <a:ea typeface="Inter"/>
              <a:cs typeface="Inter"/>
              <a:sym typeface="Inter"/>
            </a:endParaRPr>
          </a:p>
        </p:txBody>
      </p:sp>
      <p:sp>
        <p:nvSpPr>
          <p:cNvPr id="292" name="Google Shape;292;ge30b8e72fa_0_162"/>
          <p:cNvSpPr/>
          <p:nvPr/>
        </p:nvSpPr>
        <p:spPr>
          <a:xfrm>
            <a:off x="778200" y="2645875"/>
            <a:ext cx="7796700" cy="2067900"/>
          </a:xfrm>
          <a:prstGeom prst="roundRect">
            <a:avLst>
              <a:gd fmla="val 16667" name="adj"/>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93" name="Google Shape;293;ge30b8e72fa_0_162"/>
          <p:cNvSpPr txBox="1"/>
          <p:nvPr/>
        </p:nvSpPr>
        <p:spPr>
          <a:xfrm>
            <a:off x="896775" y="2304950"/>
            <a:ext cx="451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t>E.g (</a:t>
            </a:r>
            <a:r>
              <a:rPr lang="en-US" u="sng">
                <a:solidFill>
                  <a:srgbClr val="307BF3"/>
                </a:solidFill>
              </a:rPr>
              <a:t>https://v2.spacy.io/usage/linguistic-features#sbd</a:t>
            </a:r>
            <a:r>
              <a:rPr lang="en-US" u="sng"/>
              <a:t>):</a:t>
            </a:r>
            <a:endParaRPr u="sng">
              <a:latin typeface="Inter"/>
              <a:ea typeface="Inter"/>
              <a:cs typeface="Inter"/>
              <a:sym typeface="Inter"/>
            </a:endParaRPr>
          </a:p>
        </p:txBody>
      </p:sp>
      <p:sp>
        <p:nvSpPr>
          <p:cNvPr id="294" name="Google Shape;294;ge30b8e72fa_0_162"/>
          <p:cNvSpPr txBox="1"/>
          <p:nvPr/>
        </p:nvSpPr>
        <p:spPr>
          <a:xfrm>
            <a:off x="1059825" y="2628950"/>
            <a:ext cx="7226100" cy="143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200">
                <a:solidFill>
                  <a:srgbClr val="FF0000"/>
                </a:solidFill>
                <a:highlight>
                  <a:srgbClr val="333333"/>
                </a:highlight>
                <a:latin typeface="Consolas"/>
                <a:ea typeface="Consolas"/>
                <a:cs typeface="Consolas"/>
                <a:sym typeface="Consolas"/>
              </a:rPr>
              <a:t>import</a:t>
            </a:r>
            <a:r>
              <a:rPr lang="en-US" sz="1200">
                <a:solidFill>
                  <a:srgbClr val="FFFFFF"/>
                </a:solidFill>
                <a:highlight>
                  <a:srgbClr val="333333"/>
                </a:highlight>
                <a:latin typeface="Consolas"/>
                <a:ea typeface="Consolas"/>
                <a:cs typeface="Consolas"/>
                <a:sym typeface="Consolas"/>
              </a:rPr>
              <a:t> spacy</a:t>
            </a:r>
            <a:endParaRPr sz="1200">
              <a:solidFill>
                <a:srgbClr val="FFFFFF"/>
              </a:solidFill>
              <a:highlight>
                <a:srgbClr val="333333"/>
              </a:highlight>
              <a:latin typeface="Consolas"/>
              <a:ea typeface="Consolas"/>
              <a:cs typeface="Consolas"/>
              <a:sym typeface="Consolas"/>
            </a:endParaRPr>
          </a:p>
          <a:p>
            <a:pPr indent="0" lvl="0" marL="0" rtl="0" algn="l">
              <a:lnSpc>
                <a:spcPct val="115000"/>
              </a:lnSpc>
              <a:spcBef>
                <a:spcPts val="0"/>
              </a:spcBef>
              <a:spcAft>
                <a:spcPts val="0"/>
              </a:spcAft>
              <a:buNone/>
            </a:pPr>
            <a:r>
              <a:rPr lang="en-US" sz="1200">
                <a:solidFill>
                  <a:srgbClr val="FFFFFF"/>
                </a:solidFill>
                <a:highlight>
                  <a:srgbClr val="333333"/>
                </a:highlight>
                <a:latin typeface="Consolas"/>
                <a:ea typeface="Consolas"/>
                <a:cs typeface="Consolas"/>
                <a:sym typeface="Consolas"/>
              </a:rPr>
              <a:t>nlp </a:t>
            </a:r>
            <a:r>
              <a:rPr lang="en-US" sz="1200">
                <a:solidFill>
                  <a:srgbClr val="FF0000"/>
                </a:solidFill>
                <a:highlight>
                  <a:srgbClr val="333333"/>
                </a:highlight>
                <a:latin typeface="Consolas"/>
                <a:ea typeface="Consolas"/>
                <a:cs typeface="Consolas"/>
                <a:sym typeface="Consolas"/>
              </a:rPr>
              <a:t>=</a:t>
            </a:r>
            <a:r>
              <a:rPr lang="en-US" sz="1200">
                <a:solidFill>
                  <a:srgbClr val="FFFFFF"/>
                </a:solidFill>
                <a:highlight>
                  <a:srgbClr val="333333"/>
                </a:highlight>
                <a:latin typeface="Consolas"/>
                <a:ea typeface="Consolas"/>
                <a:cs typeface="Consolas"/>
                <a:sym typeface="Consolas"/>
              </a:rPr>
              <a:t> spacy.load(</a:t>
            </a:r>
            <a:r>
              <a:rPr lang="en-US" sz="1200">
                <a:solidFill>
                  <a:schemeClr val="accent2"/>
                </a:solidFill>
                <a:highlight>
                  <a:srgbClr val="333333"/>
                </a:highlight>
                <a:latin typeface="Consolas"/>
                <a:ea typeface="Consolas"/>
                <a:cs typeface="Consolas"/>
                <a:sym typeface="Consolas"/>
              </a:rPr>
              <a:t>"en_core_web_sm"</a:t>
            </a:r>
            <a:r>
              <a:rPr lang="en-US" sz="1200">
                <a:solidFill>
                  <a:srgbClr val="FFFFFF"/>
                </a:solidFill>
                <a:highlight>
                  <a:srgbClr val="333333"/>
                </a:highlight>
                <a:latin typeface="Consolas"/>
                <a:ea typeface="Consolas"/>
                <a:cs typeface="Consolas"/>
                <a:sym typeface="Consolas"/>
              </a:rPr>
              <a:t>)</a:t>
            </a:r>
            <a:endParaRPr sz="1200">
              <a:solidFill>
                <a:srgbClr val="FFFFFF"/>
              </a:solidFill>
              <a:highlight>
                <a:srgbClr val="333333"/>
              </a:highlight>
              <a:latin typeface="Consolas"/>
              <a:ea typeface="Consolas"/>
              <a:cs typeface="Consolas"/>
              <a:sym typeface="Consolas"/>
            </a:endParaRPr>
          </a:p>
          <a:p>
            <a:pPr indent="0" lvl="0" marL="0" rtl="0" algn="l">
              <a:lnSpc>
                <a:spcPct val="115000"/>
              </a:lnSpc>
              <a:spcBef>
                <a:spcPts val="0"/>
              </a:spcBef>
              <a:spcAft>
                <a:spcPts val="0"/>
              </a:spcAft>
              <a:buNone/>
            </a:pPr>
            <a:r>
              <a:rPr lang="en-US" sz="1200">
                <a:solidFill>
                  <a:srgbClr val="FFFFFF"/>
                </a:solidFill>
                <a:highlight>
                  <a:srgbClr val="333333"/>
                </a:highlight>
                <a:latin typeface="Consolas"/>
                <a:ea typeface="Consolas"/>
                <a:cs typeface="Consolas"/>
                <a:sym typeface="Consolas"/>
              </a:rPr>
              <a:t>doc </a:t>
            </a:r>
            <a:r>
              <a:rPr lang="en-US" sz="1200">
                <a:solidFill>
                  <a:srgbClr val="FF0000"/>
                </a:solidFill>
                <a:highlight>
                  <a:srgbClr val="333333"/>
                </a:highlight>
                <a:latin typeface="Consolas"/>
                <a:ea typeface="Consolas"/>
                <a:cs typeface="Consolas"/>
                <a:sym typeface="Consolas"/>
              </a:rPr>
              <a:t>=</a:t>
            </a:r>
            <a:r>
              <a:rPr lang="en-US" sz="1200">
                <a:solidFill>
                  <a:srgbClr val="FFFFFF"/>
                </a:solidFill>
                <a:highlight>
                  <a:srgbClr val="333333"/>
                </a:highlight>
                <a:latin typeface="Consolas"/>
                <a:ea typeface="Consolas"/>
                <a:cs typeface="Consolas"/>
                <a:sym typeface="Consolas"/>
              </a:rPr>
              <a:t> nlp(</a:t>
            </a:r>
            <a:r>
              <a:rPr lang="en-US" sz="1200">
                <a:solidFill>
                  <a:srgbClr val="FF9900"/>
                </a:solidFill>
                <a:highlight>
                  <a:srgbClr val="333333"/>
                </a:highlight>
                <a:latin typeface="Consolas"/>
                <a:ea typeface="Consolas"/>
                <a:cs typeface="Consolas"/>
                <a:sym typeface="Consolas"/>
              </a:rPr>
              <a:t>"This is a sentence. This is another sentence."</a:t>
            </a:r>
            <a:r>
              <a:rPr lang="en-US" sz="1200">
                <a:solidFill>
                  <a:srgbClr val="FFFFFF"/>
                </a:solidFill>
                <a:highlight>
                  <a:srgbClr val="333333"/>
                </a:highlight>
                <a:latin typeface="Consolas"/>
                <a:ea typeface="Consolas"/>
                <a:cs typeface="Consolas"/>
                <a:sym typeface="Consolas"/>
              </a:rPr>
              <a:t>)</a:t>
            </a:r>
            <a:endParaRPr sz="1200">
              <a:solidFill>
                <a:srgbClr val="FFFFFF"/>
              </a:solidFill>
              <a:highlight>
                <a:srgbClr val="333333"/>
              </a:highlight>
              <a:latin typeface="Consolas"/>
              <a:ea typeface="Consolas"/>
              <a:cs typeface="Consolas"/>
              <a:sym typeface="Consolas"/>
            </a:endParaRPr>
          </a:p>
          <a:p>
            <a:pPr indent="0" lvl="0" marL="0" rtl="0" algn="l">
              <a:lnSpc>
                <a:spcPct val="115000"/>
              </a:lnSpc>
              <a:spcBef>
                <a:spcPts val="0"/>
              </a:spcBef>
              <a:spcAft>
                <a:spcPts val="0"/>
              </a:spcAft>
              <a:buNone/>
            </a:pPr>
            <a:r>
              <a:rPr lang="en-US" sz="1200">
                <a:solidFill>
                  <a:srgbClr val="FF0000"/>
                </a:solidFill>
                <a:highlight>
                  <a:srgbClr val="333333"/>
                </a:highlight>
                <a:latin typeface="Consolas"/>
                <a:ea typeface="Consolas"/>
                <a:cs typeface="Consolas"/>
                <a:sym typeface="Consolas"/>
              </a:rPr>
              <a:t>for</a:t>
            </a:r>
            <a:r>
              <a:rPr lang="en-US" sz="1200">
                <a:solidFill>
                  <a:srgbClr val="FFFFFF"/>
                </a:solidFill>
                <a:highlight>
                  <a:srgbClr val="333333"/>
                </a:highlight>
                <a:latin typeface="Consolas"/>
                <a:ea typeface="Consolas"/>
                <a:cs typeface="Consolas"/>
                <a:sym typeface="Consolas"/>
              </a:rPr>
              <a:t> sent </a:t>
            </a:r>
            <a:r>
              <a:rPr lang="en-US" sz="1200">
                <a:solidFill>
                  <a:srgbClr val="FF0000"/>
                </a:solidFill>
                <a:highlight>
                  <a:srgbClr val="333333"/>
                </a:highlight>
                <a:latin typeface="Consolas"/>
                <a:ea typeface="Consolas"/>
                <a:cs typeface="Consolas"/>
                <a:sym typeface="Consolas"/>
              </a:rPr>
              <a:t>in</a:t>
            </a:r>
            <a:r>
              <a:rPr lang="en-US" sz="1200">
                <a:solidFill>
                  <a:srgbClr val="FFFFFF"/>
                </a:solidFill>
                <a:highlight>
                  <a:srgbClr val="333333"/>
                </a:highlight>
                <a:latin typeface="Consolas"/>
                <a:ea typeface="Consolas"/>
                <a:cs typeface="Consolas"/>
                <a:sym typeface="Consolas"/>
              </a:rPr>
              <a:t> doc.sents:</a:t>
            </a:r>
            <a:endParaRPr sz="1200">
              <a:solidFill>
                <a:srgbClr val="FFFFFF"/>
              </a:solidFill>
              <a:highlight>
                <a:srgbClr val="333333"/>
              </a:highlight>
              <a:latin typeface="Consolas"/>
              <a:ea typeface="Consolas"/>
              <a:cs typeface="Consolas"/>
              <a:sym typeface="Consolas"/>
            </a:endParaRPr>
          </a:p>
          <a:p>
            <a:pPr indent="0" lvl="0" marL="0" rtl="0" algn="l">
              <a:lnSpc>
                <a:spcPct val="115000"/>
              </a:lnSpc>
              <a:spcBef>
                <a:spcPts val="0"/>
              </a:spcBef>
              <a:spcAft>
                <a:spcPts val="0"/>
              </a:spcAft>
              <a:buNone/>
            </a:pPr>
            <a:r>
              <a:rPr lang="en-US" sz="1200">
                <a:solidFill>
                  <a:srgbClr val="FFFFFF"/>
                </a:solidFill>
                <a:highlight>
                  <a:srgbClr val="333333"/>
                </a:highlight>
                <a:latin typeface="Consolas"/>
                <a:ea typeface="Consolas"/>
                <a:cs typeface="Consolas"/>
                <a:sym typeface="Consolas"/>
              </a:rPr>
              <a:t>    print(sent.text)</a:t>
            </a:r>
            <a:endParaRPr sz="1200">
              <a:solidFill>
                <a:srgbClr val="FFFFFF"/>
              </a:solidFill>
              <a:highlight>
                <a:srgbClr val="333333"/>
              </a:highlight>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rgbClr val="FFFFFF"/>
              </a:solidFill>
              <a:highlight>
                <a:srgbClr val="333333"/>
              </a:highlight>
              <a:latin typeface="Consolas"/>
              <a:ea typeface="Consolas"/>
              <a:cs typeface="Consolas"/>
              <a:sym typeface="Consolas"/>
            </a:endParaRPr>
          </a:p>
        </p:txBody>
      </p:sp>
      <p:sp>
        <p:nvSpPr>
          <p:cNvPr id="295" name="Google Shape;295;ge30b8e72fa_0_162"/>
          <p:cNvSpPr txBox="1"/>
          <p:nvPr/>
        </p:nvSpPr>
        <p:spPr>
          <a:xfrm>
            <a:off x="1059825" y="3839100"/>
            <a:ext cx="7419000" cy="79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200">
                <a:solidFill>
                  <a:srgbClr val="8B8B8B"/>
                </a:solidFill>
                <a:latin typeface="Consolas"/>
                <a:ea typeface="Consolas"/>
                <a:cs typeface="Consolas"/>
                <a:sym typeface="Consolas"/>
              </a:rPr>
              <a:t>Output:</a:t>
            </a:r>
            <a:r>
              <a:rPr lang="en-US" sz="1200">
                <a:latin typeface="Consolas"/>
                <a:ea typeface="Consolas"/>
                <a:cs typeface="Consolas"/>
                <a:sym typeface="Consolas"/>
              </a:rPr>
              <a:t> </a:t>
            </a:r>
            <a:endParaRPr sz="1200">
              <a:latin typeface="Consolas"/>
              <a:ea typeface="Consolas"/>
              <a:cs typeface="Consolas"/>
              <a:sym typeface="Consolas"/>
            </a:endParaRPr>
          </a:p>
          <a:p>
            <a:pPr indent="0" lvl="0" marL="0" rtl="0" algn="l">
              <a:lnSpc>
                <a:spcPct val="115000"/>
              </a:lnSpc>
              <a:spcBef>
                <a:spcPts val="0"/>
              </a:spcBef>
              <a:spcAft>
                <a:spcPts val="0"/>
              </a:spcAft>
              <a:buNone/>
            </a:pPr>
            <a:r>
              <a:rPr lang="en-US" sz="1200">
                <a:latin typeface="Consolas"/>
                <a:ea typeface="Consolas"/>
                <a:cs typeface="Consolas"/>
                <a:sym typeface="Consolas"/>
              </a:rPr>
              <a:t>This is a sentence.</a:t>
            </a:r>
            <a:endParaRPr sz="1200">
              <a:latin typeface="Consolas"/>
              <a:ea typeface="Consolas"/>
              <a:cs typeface="Consolas"/>
              <a:sym typeface="Consolas"/>
            </a:endParaRPr>
          </a:p>
          <a:p>
            <a:pPr indent="0" lvl="0" marL="0" rtl="0" algn="l">
              <a:lnSpc>
                <a:spcPct val="115000"/>
              </a:lnSpc>
              <a:spcBef>
                <a:spcPts val="0"/>
              </a:spcBef>
              <a:spcAft>
                <a:spcPts val="0"/>
              </a:spcAft>
              <a:buNone/>
            </a:pPr>
            <a:r>
              <a:rPr lang="en-US" sz="1200">
                <a:latin typeface="Consolas"/>
                <a:ea typeface="Consolas"/>
                <a:cs typeface="Consolas"/>
                <a:sym typeface="Consolas"/>
              </a:rPr>
              <a:t>This is another sentence.</a:t>
            </a:r>
            <a:endParaRPr sz="1200">
              <a:latin typeface="Consolas"/>
              <a:ea typeface="Consolas"/>
              <a:cs typeface="Consolas"/>
              <a:sym typeface="Consola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2000"/>
                                        <p:tgtEl>
                                          <p:spTgt spid="292"/>
                                        </p:tgtEl>
                                      </p:cBhvr>
                                    </p:animEffect>
                                  </p:childTnLst>
                                </p:cTn>
                              </p:par>
                              <p:par>
                                <p:cTn fill="hold" nodeType="with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par>
                                <p:cTn fill="hold" nodeType="with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par>
                                <p:cTn fill="hold" nodeType="with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1000"/>
                                        <p:tgtEl>
                                          <p:spTgt spid="2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ge30b8e72fa_0_216"/>
          <p:cNvSpPr/>
          <p:nvPr/>
        </p:nvSpPr>
        <p:spPr>
          <a:xfrm>
            <a:off x="304800" y="0"/>
            <a:ext cx="8597100" cy="602400"/>
          </a:xfrm>
          <a:prstGeom prst="rect">
            <a:avLst/>
          </a:pr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ge30b8e72fa_0_216"/>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sp>
        <p:nvSpPr>
          <p:cNvPr id="303" name="Google Shape;303;ge30b8e72fa_0_216"/>
          <p:cNvSpPr/>
          <p:nvPr/>
        </p:nvSpPr>
        <p:spPr>
          <a:xfrm>
            <a:off x="274975" y="316175"/>
            <a:ext cx="5135100" cy="274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200">
                <a:solidFill>
                  <a:schemeClr val="lt2"/>
                </a:solidFill>
                <a:latin typeface="Inter"/>
                <a:ea typeface="Inter"/>
                <a:cs typeface="Inter"/>
                <a:sym typeface="Inter"/>
              </a:rPr>
              <a:t>Preparing the data ... </a:t>
            </a:r>
            <a:endParaRPr b="1" sz="1200">
              <a:solidFill>
                <a:schemeClr val="lt2"/>
              </a:solidFill>
              <a:latin typeface="Inter"/>
              <a:ea typeface="Inter"/>
              <a:cs typeface="Inter"/>
              <a:sym typeface="Inter"/>
            </a:endParaRPr>
          </a:p>
          <a:p>
            <a:pPr indent="0" lvl="0" marL="0" marR="0" rtl="0" algn="l">
              <a:spcBef>
                <a:spcPts val="0"/>
              </a:spcBef>
              <a:spcAft>
                <a:spcPts val="0"/>
              </a:spcAft>
              <a:buNone/>
            </a:pPr>
            <a:r>
              <a:t/>
            </a:r>
            <a:endParaRPr b="1" sz="1600">
              <a:solidFill>
                <a:schemeClr val="dk1"/>
              </a:solidFill>
              <a:latin typeface="Inter"/>
              <a:ea typeface="Inter"/>
              <a:cs typeface="Inter"/>
              <a:sym typeface="Inter"/>
            </a:endParaRPr>
          </a:p>
        </p:txBody>
      </p:sp>
      <p:cxnSp>
        <p:nvCxnSpPr>
          <p:cNvPr id="304" name="Google Shape;304;ge30b8e72fa_0_216"/>
          <p:cNvCxnSpPr/>
          <p:nvPr/>
        </p:nvCxnSpPr>
        <p:spPr>
          <a:xfrm>
            <a:off x="304800" y="590550"/>
            <a:ext cx="8597100" cy="0"/>
          </a:xfrm>
          <a:prstGeom prst="straightConnector1">
            <a:avLst/>
          </a:prstGeom>
          <a:noFill/>
          <a:ln cap="flat" cmpd="sng" w="28575">
            <a:solidFill>
              <a:srgbClr val="0944A1"/>
            </a:solidFill>
            <a:prstDash val="solid"/>
            <a:round/>
            <a:headEnd len="sm" w="sm" type="none"/>
            <a:tailEnd len="sm" w="sm" type="none"/>
          </a:ln>
        </p:spPr>
      </p:cxnSp>
      <p:sp>
        <p:nvSpPr>
          <p:cNvPr id="305" name="Google Shape;305;ge30b8e72fa_0_216"/>
          <p:cNvSpPr txBox="1"/>
          <p:nvPr/>
        </p:nvSpPr>
        <p:spPr>
          <a:xfrm>
            <a:off x="304800" y="776375"/>
            <a:ext cx="8597100" cy="4926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n-US" sz="2000">
                <a:solidFill>
                  <a:schemeClr val="dk1"/>
                </a:solidFill>
                <a:latin typeface="Inter"/>
                <a:ea typeface="Inter"/>
                <a:cs typeface="Inter"/>
                <a:sym typeface="Inter"/>
              </a:rPr>
              <a:t>spaCy Sentences with similar words to dataset:</a:t>
            </a:r>
            <a:endParaRPr b="1">
              <a:latin typeface="Verdana"/>
              <a:ea typeface="Verdana"/>
              <a:cs typeface="Verdana"/>
              <a:sym typeface="Verdana"/>
            </a:endParaRPr>
          </a:p>
        </p:txBody>
      </p:sp>
      <p:sp>
        <p:nvSpPr>
          <p:cNvPr id="306" name="Google Shape;306;ge30b8e72fa_0_216"/>
          <p:cNvSpPr txBox="1"/>
          <p:nvPr/>
        </p:nvSpPr>
        <p:spPr>
          <a:xfrm>
            <a:off x="1348875" y="1326625"/>
            <a:ext cx="7129800" cy="1174800"/>
          </a:xfrm>
          <a:prstGeom prst="rect">
            <a:avLst/>
          </a:prstGeom>
          <a:noFill/>
          <a:ln>
            <a:noFill/>
          </a:ln>
        </p:spPr>
        <p:txBody>
          <a:bodyPr anchorCtr="0" anchor="t" bIns="91425" lIns="91425" spcFirstLastPara="1" rIns="91425" wrap="square" tIns="91425">
            <a:spAutoFit/>
          </a:bodyPr>
          <a:lstStyle/>
          <a:p>
            <a:pPr indent="-317500" lvl="0" marL="457200" rtl="0" algn="l">
              <a:spcBef>
                <a:spcPts val="1000"/>
              </a:spcBef>
              <a:spcAft>
                <a:spcPts val="0"/>
              </a:spcAft>
              <a:buSzPts val="1400"/>
              <a:buFont typeface="Inter"/>
              <a:buChar char="●"/>
            </a:pPr>
            <a:r>
              <a:rPr lang="en-US">
                <a:latin typeface="Inter"/>
                <a:ea typeface="Inter"/>
                <a:cs typeface="Inter"/>
                <a:sym typeface="Inter"/>
              </a:rPr>
              <a:t>Returns statements that contain dataset synonyms.</a:t>
            </a:r>
            <a:endParaRPr>
              <a:latin typeface="Inter"/>
              <a:ea typeface="Inter"/>
              <a:cs typeface="Inter"/>
              <a:sym typeface="Inter"/>
            </a:endParaRPr>
          </a:p>
          <a:p>
            <a:pPr indent="-317500" lvl="0" marL="457200" rtl="0" algn="l">
              <a:spcBef>
                <a:spcPts val="1000"/>
              </a:spcBef>
              <a:spcAft>
                <a:spcPts val="0"/>
              </a:spcAft>
              <a:buSzPts val="1400"/>
              <a:buFont typeface="Inter"/>
              <a:buChar char="●"/>
            </a:pPr>
            <a:r>
              <a:rPr b="1" lang="en-US">
                <a:latin typeface="Inter"/>
                <a:ea typeface="Inter"/>
                <a:cs typeface="Inter"/>
                <a:sym typeface="Inter"/>
              </a:rPr>
              <a:t>syn_dataset</a:t>
            </a:r>
            <a:r>
              <a:rPr lang="en-US">
                <a:latin typeface="Inter"/>
                <a:ea typeface="Inter"/>
                <a:cs typeface="Inter"/>
                <a:sym typeface="Inter"/>
              </a:rPr>
              <a:t> = ['dataset', 'datasets',  'data-set', 'data-sets', 'data sets', 'data set', 'datum', 'databases', 'database', 'data bank', 'data banks', 'databank', 'databanks', 'metadata', 'raw data', 'time series', 'time-series']</a:t>
            </a:r>
            <a:endParaRPr>
              <a:latin typeface="Inter"/>
              <a:ea typeface="Inter"/>
              <a:cs typeface="Inter"/>
              <a:sym typeface="Inter"/>
            </a:endParaRPr>
          </a:p>
        </p:txBody>
      </p:sp>
      <p:sp>
        <p:nvSpPr>
          <p:cNvPr id="307" name="Google Shape;307;ge30b8e72fa_0_216"/>
          <p:cNvSpPr/>
          <p:nvPr/>
        </p:nvSpPr>
        <p:spPr>
          <a:xfrm>
            <a:off x="778200" y="2874475"/>
            <a:ext cx="7796700" cy="429900"/>
          </a:xfrm>
          <a:prstGeom prst="roundRect">
            <a:avLst>
              <a:gd fmla="val 16667" name="adj"/>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08" name="Google Shape;308;ge30b8e72fa_0_216"/>
          <p:cNvSpPr txBox="1"/>
          <p:nvPr/>
        </p:nvSpPr>
        <p:spPr>
          <a:xfrm>
            <a:off x="896775" y="2533550"/>
            <a:ext cx="451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t>E.g-1:</a:t>
            </a:r>
            <a:endParaRPr u="sng">
              <a:latin typeface="Inter"/>
              <a:ea typeface="Inter"/>
              <a:cs typeface="Inter"/>
              <a:sym typeface="Inter"/>
            </a:endParaRPr>
          </a:p>
        </p:txBody>
      </p:sp>
      <p:sp>
        <p:nvSpPr>
          <p:cNvPr id="309" name="Google Shape;309;ge30b8e72fa_0_216"/>
          <p:cNvSpPr txBox="1"/>
          <p:nvPr/>
        </p:nvSpPr>
        <p:spPr>
          <a:xfrm>
            <a:off x="1059825" y="2933750"/>
            <a:ext cx="72261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200">
                <a:solidFill>
                  <a:srgbClr val="FF9900"/>
                </a:solidFill>
                <a:highlight>
                  <a:srgbClr val="333333"/>
                </a:highlight>
                <a:latin typeface="Consolas"/>
                <a:ea typeface="Consolas"/>
                <a:cs typeface="Consolas"/>
                <a:sym typeface="Consolas"/>
              </a:rPr>
              <a:t>"The AD </a:t>
            </a:r>
            <a:r>
              <a:rPr lang="en-US" sz="1200">
                <a:solidFill>
                  <a:schemeClr val="lt1"/>
                </a:solidFill>
                <a:highlight>
                  <a:srgbClr val="333333"/>
                </a:highlight>
                <a:latin typeface="Consolas"/>
                <a:ea typeface="Consolas"/>
                <a:cs typeface="Consolas"/>
                <a:sym typeface="Consolas"/>
              </a:rPr>
              <a:t>dataset</a:t>
            </a:r>
            <a:r>
              <a:rPr lang="en-US" sz="1200">
                <a:solidFill>
                  <a:srgbClr val="FF9900"/>
                </a:solidFill>
                <a:highlight>
                  <a:srgbClr val="333333"/>
                </a:highlight>
                <a:latin typeface="Consolas"/>
                <a:ea typeface="Consolas"/>
                <a:cs typeface="Consolas"/>
                <a:sym typeface="Consolas"/>
              </a:rPr>
              <a:t> is composed of 120 subjects randomly drawn from the ADNI </a:t>
            </a:r>
            <a:r>
              <a:rPr lang="en-US" sz="1200">
                <a:solidFill>
                  <a:schemeClr val="lt2"/>
                </a:solidFill>
                <a:highlight>
                  <a:srgbClr val="333333"/>
                </a:highlight>
                <a:latin typeface="Consolas"/>
                <a:ea typeface="Consolas"/>
                <a:cs typeface="Consolas"/>
                <a:sym typeface="Consolas"/>
              </a:rPr>
              <a:t>database</a:t>
            </a:r>
            <a:r>
              <a:rPr lang="en-US" sz="1200">
                <a:solidFill>
                  <a:srgbClr val="FF9900"/>
                </a:solidFill>
                <a:highlight>
                  <a:srgbClr val="333333"/>
                </a:highlight>
                <a:latin typeface="Consolas"/>
                <a:ea typeface="Consolas"/>
                <a:cs typeface="Consolas"/>
                <a:sym typeface="Consolas"/>
              </a:rPr>
              <a:t>.”</a:t>
            </a:r>
            <a:endParaRPr sz="1200">
              <a:solidFill>
                <a:srgbClr val="FF0000"/>
              </a:solidFill>
              <a:highlight>
                <a:srgbClr val="333333"/>
              </a:highlight>
              <a:latin typeface="Consolas"/>
              <a:ea typeface="Consolas"/>
              <a:cs typeface="Consolas"/>
              <a:sym typeface="Consolas"/>
            </a:endParaRPr>
          </a:p>
        </p:txBody>
      </p:sp>
      <p:sp>
        <p:nvSpPr>
          <p:cNvPr id="310" name="Google Shape;310;ge30b8e72fa_0_216"/>
          <p:cNvSpPr/>
          <p:nvPr/>
        </p:nvSpPr>
        <p:spPr>
          <a:xfrm>
            <a:off x="778200" y="3617900"/>
            <a:ext cx="7796700" cy="993300"/>
          </a:xfrm>
          <a:prstGeom prst="roundRect">
            <a:avLst>
              <a:gd fmla="val 16667" name="adj"/>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11" name="Google Shape;311;ge30b8e72fa_0_216"/>
          <p:cNvSpPr txBox="1"/>
          <p:nvPr/>
        </p:nvSpPr>
        <p:spPr>
          <a:xfrm>
            <a:off x="896775" y="3269175"/>
            <a:ext cx="451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t>E.g-2:</a:t>
            </a:r>
            <a:endParaRPr u="sng">
              <a:latin typeface="Inter"/>
              <a:ea typeface="Inter"/>
              <a:cs typeface="Inter"/>
              <a:sym typeface="Inter"/>
            </a:endParaRPr>
          </a:p>
        </p:txBody>
      </p:sp>
      <p:sp>
        <p:nvSpPr>
          <p:cNvPr id="312" name="Google Shape;312;ge30b8e72fa_0_216"/>
          <p:cNvSpPr txBox="1"/>
          <p:nvPr/>
        </p:nvSpPr>
        <p:spPr>
          <a:xfrm>
            <a:off x="1063500" y="3663175"/>
            <a:ext cx="7226100" cy="79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200">
                <a:solidFill>
                  <a:srgbClr val="FF9900"/>
                </a:solidFill>
                <a:highlight>
                  <a:srgbClr val="333333"/>
                </a:highlight>
                <a:latin typeface="Consolas"/>
                <a:ea typeface="Consolas"/>
                <a:cs typeface="Consolas"/>
                <a:sym typeface="Consolas"/>
              </a:rPr>
              <a:t>“The educational </a:t>
            </a:r>
            <a:r>
              <a:rPr lang="en-US" sz="1200">
                <a:solidFill>
                  <a:schemeClr val="lt2"/>
                </a:solidFill>
                <a:highlight>
                  <a:srgbClr val="333333"/>
                </a:highlight>
                <a:latin typeface="Consolas"/>
                <a:ea typeface="Consolas"/>
                <a:cs typeface="Consolas"/>
                <a:sym typeface="Consolas"/>
              </a:rPr>
              <a:t>datasets</a:t>
            </a:r>
            <a:r>
              <a:rPr lang="en-US" sz="1200">
                <a:solidFill>
                  <a:srgbClr val="FF9900"/>
                </a:solidFill>
                <a:highlight>
                  <a:srgbClr val="333333"/>
                </a:highlight>
                <a:latin typeface="Consolas"/>
                <a:ea typeface="Consolas"/>
                <a:cs typeface="Consolas"/>
                <a:sym typeface="Consolas"/>
              </a:rPr>
              <a:t> used in this analysis are the Integrated Postsecondary Education Data System (IPEDS) the Baccalaureate and Beyond 2008 2009 (B B) and the Career Technical Education (CTE) Statistics.”</a:t>
            </a:r>
            <a:endParaRPr sz="1200">
              <a:solidFill>
                <a:srgbClr val="FF0000"/>
              </a:solidFill>
              <a:highlight>
                <a:srgbClr val="333333"/>
              </a:highlight>
              <a:latin typeface="Consolas"/>
              <a:ea typeface="Consolas"/>
              <a:cs typeface="Consolas"/>
              <a:sym typeface="Consola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05"/>
                                        </p:tgtEl>
                                        <p:attrNameLst>
                                          <p:attrName>style.visibility</p:attrName>
                                        </p:attrNameLst>
                                      </p:cBhvr>
                                      <p:to>
                                        <p:strVal val="visible"/>
                                      </p:to>
                                    </p:set>
                                    <p:animEffect filter="fade" transition="in">
                                      <p:cBhvr>
                                        <p:cTn dur="1000"/>
                                        <p:tgtEl>
                                          <p:spTgt spid="30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06">
                                            <p:txEl>
                                              <p:pRg end="0" st="0"/>
                                            </p:txEl>
                                          </p:spTgt>
                                        </p:tgtEl>
                                        <p:attrNameLst>
                                          <p:attrName>style.visibility</p:attrName>
                                        </p:attrNameLst>
                                      </p:cBhvr>
                                      <p:to>
                                        <p:strVal val="visible"/>
                                      </p:to>
                                    </p:set>
                                    <p:animEffect filter="fade" transition="in">
                                      <p:cBhvr>
                                        <p:cTn dur="1000"/>
                                        <p:tgtEl>
                                          <p:spTgt spid="306">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06">
                                            <p:txEl>
                                              <p:pRg end="1" st="1"/>
                                            </p:txEl>
                                          </p:spTgt>
                                        </p:tgtEl>
                                        <p:attrNameLst>
                                          <p:attrName>style.visibility</p:attrName>
                                        </p:attrNameLst>
                                      </p:cBhvr>
                                      <p:to>
                                        <p:strVal val="visible"/>
                                      </p:to>
                                    </p:set>
                                    <p:animEffect filter="fade" transition="in">
                                      <p:cBhvr>
                                        <p:cTn dur="1000"/>
                                        <p:tgtEl>
                                          <p:spTgt spid="306">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2500"/>
                                        <p:tgtEl>
                                          <p:spTgt spid="307"/>
                                        </p:tgtEl>
                                      </p:cBhvr>
                                    </p:animEffect>
                                  </p:childTnLst>
                                </p:cTn>
                              </p:par>
                              <p:par>
                                <p:cTn fill="hold" nodeType="with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1000"/>
                                        <p:tgtEl>
                                          <p:spTgt spid="308"/>
                                        </p:tgtEl>
                                      </p:cBhvr>
                                    </p:animEffect>
                                  </p:childTnLst>
                                </p:cTn>
                              </p:par>
                              <p:par>
                                <p:cTn fill="hold" nodeType="with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1000"/>
                                        <p:tgtEl>
                                          <p:spTgt spid="309"/>
                                        </p:tgtEl>
                                      </p:cBhvr>
                                    </p:animEffect>
                                  </p:childTnLst>
                                </p:cTn>
                              </p:par>
                            </p:childTnLst>
                          </p:cTn>
                        </p:par>
                        <p:par>
                          <p:cTn fill="hold">
                            <p:stCondLst>
                              <p:cond delay="5500"/>
                            </p:stCondLst>
                            <p:childTnLst>
                              <p:par>
                                <p:cTn fill="hold" nodeType="afterEffect" presetClass="entr" presetID="10" presetSubtype="0">
                                  <p:stCondLst>
                                    <p:cond delay="0"/>
                                  </p:stCondLst>
                                  <p:childTnLst>
                                    <p:set>
                                      <p:cBhvr>
                                        <p:cTn dur="1" fill="hold">
                                          <p:stCondLst>
                                            <p:cond delay="0"/>
                                          </p:stCondLst>
                                        </p:cTn>
                                        <p:tgtEl>
                                          <p:spTgt spid="310"/>
                                        </p:tgtEl>
                                        <p:attrNameLst>
                                          <p:attrName>style.visibility</p:attrName>
                                        </p:attrNameLst>
                                      </p:cBhvr>
                                      <p:to>
                                        <p:strVal val="visible"/>
                                      </p:to>
                                    </p:set>
                                    <p:animEffect filter="fade" transition="in">
                                      <p:cBhvr>
                                        <p:cTn dur="2000"/>
                                        <p:tgtEl>
                                          <p:spTgt spid="310"/>
                                        </p:tgtEl>
                                      </p:cBhvr>
                                    </p:animEffect>
                                  </p:childTnLst>
                                </p:cTn>
                              </p:par>
                              <p:par>
                                <p:cTn fill="hold" nodeType="withEffect" presetClass="entr" presetID="10" presetSubtype="0">
                                  <p:stCondLst>
                                    <p:cond delay="0"/>
                                  </p:stCondLst>
                                  <p:childTnLst>
                                    <p:set>
                                      <p:cBhvr>
                                        <p:cTn dur="1" fill="hold">
                                          <p:stCondLst>
                                            <p:cond delay="0"/>
                                          </p:stCondLst>
                                        </p:cTn>
                                        <p:tgtEl>
                                          <p:spTgt spid="311"/>
                                        </p:tgtEl>
                                        <p:attrNameLst>
                                          <p:attrName>style.visibility</p:attrName>
                                        </p:attrNameLst>
                                      </p:cBhvr>
                                      <p:to>
                                        <p:strVal val="visible"/>
                                      </p:to>
                                    </p:set>
                                    <p:animEffect filter="fade" transition="in">
                                      <p:cBhvr>
                                        <p:cTn dur="1000"/>
                                        <p:tgtEl>
                                          <p:spTgt spid="311"/>
                                        </p:tgtEl>
                                      </p:cBhvr>
                                    </p:animEffect>
                                  </p:childTnLst>
                                </p:cTn>
                              </p:par>
                              <p:par>
                                <p:cTn fill="hold" nodeType="with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000"/>
                                        <p:tgtEl>
                                          <p:spTgt spid="3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e30d653b94_0_0"/>
          <p:cNvSpPr/>
          <p:nvPr/>
        </p:nvSpPr>
        <p:spPr>
          <a:xfrm>
            <a:off x="304800" y="0"/>
            <a:ext cx="8597100" cy="602400"/>
          </a:xfrm>
          <a:prstGeom prst="rect">
            <a:avLst/>
          </a:pr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ge30d653b94_0_0"/>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sp>
        <p:nvSpPr>
          <p:cNvPr id="320" name="Google Shape;320;ge30d653b94_0_0"/>
          <p:cNvSpPr/>
          <p:nvPr/>
        </p:nvSpPr>
        <p:spPr>
          <a:xfrm>
            <a:off x="274975" y="316175"/>
            <a:ext cx="5135100" cy="274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200">
                <a:solidFill>
                  <a:schemeClr val="lt2"/>
                </a:solidFill>
                <a:latin typeface="Inter"/>
                <a:ea typeface="Inter"/>
                <a:cs typeface="Inter"/>
                <a:sym typeface="Inter"/>
              </a:rPr>
              <a:t>Preparing the data ... </a:t>
            </a:r>
            <a:endParaRPr b="1" sz="1200">
              <a:solidFill>
                <a:schemeClr val="lt2"/>
              </a:solidFill>
              <a:latin typeface="Inter"/>
              <a:ea typeface="Inter"/>
              <a:cs typeface="Inter"/>
              <a:sym typeface="Inter"/>
            </a:endParaRPr>
          </a:p>
          <a:p>
            <a:pPr indent="0" lvl="0" marL="0" marR="0" rtl="0" algn="l">
              <a:spcBef>
                <a:spcPts val="0"/>
              </a:spcBef>
              <a:spcAft>
                <a:spcPts val="0"/>
              </a:spcAft>
              <a:buNone/>
            </a:pPr>
            <a:r>
              <a:t/>
            </a:r>
            <a:endParaRPr b="1" sz="1600">
              <a:solidFill>
                <a:schemeClr val="dk1"/>
              </a:solidFill>
              <a:latin typeface="Inter"/>
              <a:ea typeface="Inter"/>
              <a:cs typeface="Inter"/>
              <a:sym typeface="Inter"/>
            </a:endParaRPr>
          </a:p>
        </p:txBody>
      </p:sp>
      <p:cxnSp>
        <p:nvCxnSpPr>
          <p:cNvPr id="321" name="Google Shape;321;ge30d653b94_0_0"/>
          <p:cNvCxnSpPr/>
          <p:nvPr/>
        </p:nvCxnSpPr>
        <p:spPr>
          <a:xfrm>
            <a:off x="304800" y="590550"/>
            <a:ext cx="8597100" cy="0"/>
          </a:xfrm>
          <a:prstGeom prst="straightConnector1">
            <a:avLst/>
          </a:prstGeom>
          <a:noFill/>
          <a:ln cap="flat" cmpd="sng" w="28575">
            <a:solidFill>
              <a:srgbClr val="0944A1"/>
            </a:solidFill>
            <a:prstDash val="solid"/>
            <a:round/>
            <a:headEnd len="sm" w="sm" type="none"/>
            <a:tailEnd len="sm" w="sm" type="none"/>
          </a:ln>
        </p:spPr>
      </p:cxnSp>
      <p:sp>
        <p:nvSpPr>
          <p:cNvPr id="322" name="Google Shape;322;ge30d653b94_0_0"/>
          <p:cNvSpPr txBox="1"/>
          <p:nvPr/>
        </p:nvSpPr>
        <p:spPr>
          <a:xfrm>
            <a:off x="304800" y="776375"/>
            <a:ext cx="8597100" cy="4926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n-US" sz="2000">
                <a:solidFill>
                  <a:schemeClr val="dk1"/>
                </a:solidFill>
                <a:latin typeface="Inter"/>
                <a:ea typeface="Inter"/>
                <a:cs typeface="Inter"/>
                <a:sym typeface="Inter"/>
              </a:rPr>
              <a:t>Abbreviation detector and known dataset string matching:</a:t>
            </a:r>
            <a:endParaRPr b="1">
              <a:latin typeface="Verdana"/>
              <a:ea typeface="Verdana"/>
              <a:cs typeface="Verdana"/>
              <a:sym typeface="Verdana"/>
            </a:endParaRPr>
          </a:p>
        </p:txBody>
      </p:sp>
      <p:sp>
        <p:nvSpPr>
          <p:cNvPr id="323" name="Google Shape;323;ge30d653b94_0_0"/>
          <p:cNvSpPr txBox="1"/>
          <p:nvPr/>
        </p:nvSpPr>
        <p:spPr>
          <a:xfrm>
            <a:off x="1348875" y="1174225"/>
            <a:ext cx="7129800" cy="1734300"/>
          </a:xfrm>
          <a:prstGeom prst="rect">
            <a:avLst/>
          </a:prstGeom>
          <a:noFill/>
          <a:ln>
            <a:noFill/>
          </a:ln>
        </p:spPr>
        <p:txBody>
          <a:bodyPr anchorCtr="0" anchor="t" bIns="91425" lIns="91425" spcFirstLastPara="1" rIns="91425" wrap="square" tIns="91425">
            <a:spAutoFit/>
          </a:bodyPr>
          <a:lstStyle/>
          <a:p>
            <a:pPr indent="-317500" lvl="0" marL="457200" rtl="0" algn="l">
              <a:spcBef>
                <a:spcPts val="1000"/>
              </a:spcBef>
              <a:spcAft>
                <a:spcPts val="0"/>
              </a:spcAft>
              <a:buSzPts val="1400"/>
              <a:buFont typeface="Inter"/>
              <a:buChar char="●"/>
            </a:pPr>
            <a:r>
              <a:rPr lang="en-US">
                <a:latin typeface="Inter"/>
                <a:ea typeface="Inter"/>
                <a:cs typeface="Inter"/>
                <a:sym typeface="Inter"/>
              </a:rPr>
              <a:t>The AbbreviationDetector is a Spacy component which implements the abbreviation detection algorithm in "A simple algorithm for identifying abbreviation definitions in biomedical text.", (Schwartz &amp; Hearst, 2003).</a:t>
            </a:r>
            <a:endParaRPr>
              <a:latin typeface="Inter"/>
              <a:ea typeface="Inter"/>
              <a:cs typeface="Inter"/>
              <a:sym typeface="Inter"/>
            </a:endParaRPr>
          </a:p>
          <a:p>
            <a:pPr indent="-317500" lvl="0" marL="457200" rtl="0" algn="l">
              <a:spcBef>
                <a:spcPts val="1000"/>
              </a:spcBef>
              <a:spcAft>
                <a:spcPts val="0"/>
              </a:spcAft>
              <a:buSzPts val="1400"/>
              <a:buFont typeface="Inter"/>
              <a:buChar char="●"/>
            </a:pPr>
            <a:r>
              <a:rPr lang="en-US">
                <a:latin typeface="Inter"/>
                <a:ea typeface="Inter"/>
                <a:cs typeface="Inter"/>
                <a:sym typeface="Inter"/>
              </a:rPr>
              <a:t>You can access the list of abbreviations via the doc._.abbreviations attribute and for a given abbreviation. scispaCy (</a:t>
            </a:r>
            <a:r>
              <a:rPr lang="en-US">
                <a:solidFill>
                  <a:srgbClr val="0D5DDF"/>
                </a:solidFill>
                <a:latin typeface="Inter"/>
                <a:ea typeface="Inter"/>
                <a:cs typeface="Inter"/>
                <a:sym typeface="Inter"/>
              </a:rPr>
              <a:t>https://github.com/allenai/scispacy</a:t>
            </a:r>
            <a:r>
              <a:rPr lang="en-US">
                <a:latin typeface="Inter"/>
                <a:ea typeface="Inter"/>
                <a:cs typeface="Inter"/>
                <a:sym typeface="Inter"/>
              </a:rPr>
              <a:t>)</a:t>
            </a:r>
            <a:endParaRPr>
              <a:latin typeface="Inter"/>
              <a:ea typeface="Inter"/>
              <a:cs typeface="Inter"/>
              <a:sym typeface="Inter"/>
            </a:endParaRPr>
          </a:p>
          <a:p>
            <a:pPr indent="-317500" lvl="0" marL="457200" rtl="0" algn="l">
              <a:spcBef>
                <a:spcPts val="1000"/>
              </a:spcBef>
              <a:spcAft>
                <a:spcPts val="0"/>
              </a:spcAft>
              <a:buSzPts val="1400"/>
              <a:buFont typeface="Inter"/>
              <a:buChar char="●"/>
            </a:pPr>
            <a:r>
              <a:rPr lang="en-US">
                <a:latin typeface="Inter"/>
                <a:ea typeface="Inter"/>
                <a:cs typeface="Inter"/>
                <a:sym typeface="Inter"/>
              </a:rPr>
              <a:t>known dataset string matching (spaCy entity-ruler)</a:t>
            </a:r>
            <a:endParaRPr>
              <a:latin typeface="Inter"/>
              <a:ea typeface="Inter"/>
              <a:cs typeface="Inter"/>
              <a:sym typeface="Inter"/>
            </a:endParaRPr>
          </a:p>
        </p:txBody>
      </p:sp>
      <p:sp>
        <p:nvSpPr>
          <p:cNvPr id="324" name="Google Shape;324;ge30d653b94_0_0"/>
          <p:cNvSpPr/>
          <p:nvPr/>
        </p:nvSpPr>
        <p:spPr>
          <a:xfrm>
            <a:off x="778200" y="3016529"/>
            <a:ext cx="7796700" cy="1734300"/>
          </a:xfrm>
          <a:prstGeom prst="roundRect">
            <a:avLst>
              <a:gd fmla="val 16667" name="adj"/>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25" name="Google Shape;325;ge30d653b94_0_0"/>
          <p:cNvSpPr txBox="1"/>
          <p:nvPr/>
        </p:nvSpPr>
        <p:spPr>
          <a:xfrm>
            <a:off x="896775" y="2685950"/>
            <a:ext cx="451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t>E.g:</a:t>
            </a:r>
            <a:endParaRPr u="sng">
              <a:latin typeface="Inter"/>
              <a:ea typeface="Inter"/>
              <a:cs typeface="Inter"/>
              <a:sym typeface="Inter"/>
            </a:endParaRPr>
          </a:p>
        </p:txBody>
      </p:sp>
      <p:sp>
        <p:nvSpPr>
          <p:cNvPr id="326" name="Google Shape;326;ge30d653b94_0_0"/>
          <p:cNvSpPr txBox="1"/>
          <p:nvPr/>
        </p:nvSpPr>
        <p:spPr>
          <a:xfrm>
            <a:off x="896775" y="3009950"/>
            <a:ext cx="7581900" cy="121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200">
                <a:solidFill>
                  <a:schemeClr val="lt1"/>
                </a:solidFill>
                <a:highlight>
                  <a:srgbClr val="333333"/>
                </a:highlight>
                <a:latin typeface="Consolas"/>
                <a:ea typeface="Consolas"/>
                <a:cs typeface="Consolas"/>
                <a:sym typeface="Consolas"/>
              </a:rPr>
              <a:t>doc</a:t>
            </a:r>
            <a:r>
              <a:rPr lang="en-US" sz="1200">
                <a:solidFill>
                  <a:srgbClr val="FF9900"/>
                </a:solidFill>
                <a:highlight>
                  <a:srgbClr val="333333"/>
                </a:highlight>
                <a:latin typeface="Consolas"/>
                <a:ea typeface="Consolas"/>
                <a:cs typeface="Consolas"/>
                <a:sym typeface="Consolas"/>
              </a:rPr>
              <a:t> </a:t>
            </a:r>
            <a:r>
              <a:rPr lang="en-US" sz="1200">
                <a:solidFill>
                  <a:srgbClr val="FF0000"/>
                </a:solidFill>
                <a:highlight>
                  <a:srgbClr val="333333"/>
                </a:highlight>
                <a:latin typeface="Consolas"/>
                <a:ea typeface="Consolas"/>
                <a:cs typeface="Consolas"/>
                <a:sym typeface="Consolas"/>
              </a:rPr>
              <a:t>=</a:t>
            </a:r>
            <a:r>
              <a:rPr lang="en-US" sz="1200">
                <a:solidFill>
                  <a:srgbClr val="FF9900"/>
                </a:solidFill>
                <a:highlight>
                  <a:srgbClr val="333333"/>
                </a:highlight>
                <a:latin typeface="Consolas"/>
                <a:ea typeface="Consolas"/>
                <a:cs typeface="Consolas"/>
                <a:sym typeface="Consolas"/>
              </a:rPr>
              <a:t> </a:t>
            </a:r>
            <a:r>
              <a:rPr lang="en-US" sz="1200">
                <a:solidFill>
                  <a:schemeClr val="lt2"/>
                </a:solidFill>
                <a:highlight>
                  <a:srgbClr val="333333"/>
                </a:highlight>
                <a:latin typeface="Consolas"/>
                <a:ea typeface="Consolas"/>
                <a:cs typeface="Consolas"/>
                <a:sym typeface="Consolas"/>
              </a:rPr>
              <a:t>nlp(</a:t>
            </a:r>
            <a:r>
              <a:rPr lang="en-US" sz="1200">
                <a:solidFill>
                  <a:srgbClr val="FF9900"/>
                </a:solidFill>
                <a:highlight>
                  <a:srgbClr val="333333"/>
                </a:highlight>
                <a:latin typeface="Consolas"/>
                <a:ea typeface="Consolas"/>
                <a:cs typeface="Consolas"/>
                <a:sym typeface="Consolas"/>
              </a:rPr>
              <a:t>“The educational datasets used in this analysis are the </a:t>
            </a:r>
            <a:r>
              <a:rPr lang="en-US" sz="1200">
                <a:solidFill>
                  <a:schemeClr val="lt2"/>
                </a:solidFill>
                <a:highlight>
                  <a:srgbClr val="333333"/>
                </a:highlight>
                <a:latin typeface="Consolas"/>
                <a:ea typeface="Consolas"/>
                <a:cs typeface="Consolas"/>
                <a:sym typeface="Consolas"/>
              </a:rPr>
              <a:t>Integrated Postsecondary Education Data System (IPEDS)</a:t>
            </a:r>
            <a:r>
              <a:rPr lang="en-US" sz="1200">
                <a:solidFill>
                  <a:srgbClr val="FF9900"/>
                </a:solidFill>
                <a:highlight>
                  <a:srgbClr val="333333"/>
                </a:highlight>
                <a:latin typeface="Consolas"/>
                <a:ea typeface="Consolas"/>
                <a:cs typeface="Consolas"/>
                <a:sym typeface="Consolas"/>
              </a:rPr>
              <a:t> the Baccalaureate and Beyond 2008 2009 (B B) and the </a:t>
            </a:r>
            <a:r>
              <a:rPr lang="en-US" sz="1200">
                <a:solidFill>
                  <a:schemeClr val="lt2"/>
                </a:solidFill>
                <a:highlight>
                  <a:srgbClr val="333333"/>
                </a:highlight>
                <a:latin typeface="Consolas"/>
                <a:ea typeface="Consolas"/>
                <a:cs typeface="Consolas"/>
                <a:sym typeface="Consolas"/>
              </a:rPr>
              <a:t>Career Technical Education (CTE)</a:t>
            </a:r>
            <a:r>
              <a:rPr lang="en-US" sz="1200">
                <a:solidFill>
                  <a:srgbClr val="FF9900"/>
                </a:solidFill>
                <a:highlight>
                  <a:srgbClr val="333333"/>
                </a:highlight>
                <a:latin typeface="Consolas"/>
                <a:ea typeface="Consolas"/>
                <a:cs typeface="Consolas"/>
                <a:sym typeface="Consolas"/>
              </a:rPr>
              <a:t> Statistics.”</a:t>
            </a:r>
            <a:r>
              <a:rPr lang="en-US" sz="1200">
                <a:solidFill>
                  <a:schemeClr val="lt2"/>
                </a:solidFill>
                <a:highlight>
                  <a:srgbClr val="333333"/>
                </a:highlight>
                <a:latin typeface="Consolas"/>
                <a:ea typeface="Consolas"/>
                <a:cs typeface="Consolas"/>
                <a:sym typeface="Consolas"/>
              </a:rPr>
              <a:t>)</a:t>
            </a:r>
            <a:endParaRPr sz="1200">
              <a:solidFill>
                <a:schemeClr val="lt2"/>
              </a:solidFill>
              <a:highlight>
                <a:srgbClr val="333333"/>
              </a:highlight>
              <a:latin typeface="Consolas"/>
              <a:ea typeface="Consolas"/>
              <a:cs typeface="Consolas"/>
              <a:sym typeface="Consolas"/>
            </a:endParaRPr>
          </a:p>
          <a:p>
            <a:pPr indent="0" lvl="0" marL="0" rtl="0" algn="l">
              <a:lnSpc>
                <a:spcPct val="115000"/>
              </a:lnSpc>
              <a:spcBef>
                <a:spcPts val="0"/>
              </a:spcBef>
              <a:spcAft>
                <a:spcPts val="0"/>
              </a:spcAft>
              <a:buNone/>
            </a:pPr>
            <a:r>
              <a:rPr lang="en-US" sz="1200">
                <a:solidFill>
                  <a:srgbClr val="FF0000"/>
                </a:solidFill>
                <a:highlight>
                  <a:srgbClr val="333333"/>
                </a:highlight>
                <a:latin typeface="Consolas"/>
                <a:ea typeface="Consolas"/>
                <a:cs typeface="Consolas"/>
                <a:sym typeface="Consolas"/>
              </a:rPr>
              <a:t>for</a:t>
            </a:r>
            <a:r>
              <a:rPr lang="en-US" sz="1200">
                <a:solidFill>
                  <a:schemeClr val="lt2"/>
                </a:solidFill>
                <a:highlight>
                  <a:srgbClr val="333333"/>
                </a:highlight>
                <a:latin typeface="Consolas"/>
                <a:ea typeface="Consolas"/>
                <a:cs typeface="Consolas"/>
                <a:sym typeface="Consolas"/>
              </a:rPr>
              <a:t> abrv </a:t>
            </a:r>
            <a:r>
              <a:rPr lang="en-US" sz="1200">
                <a:solidFill>
                  <a:srgbClr val="FF0000"/>
                </a:solidFill>
                <a:highlight>
                  <a:srgbClr val="333333"/>
                </a:highlight>
                <a:latin typeface="Consolas"/>
                <a:ea typeface="Consolas"/>
                <a:cs typeface="Consolas"/>
                <a:sym typeface="Consolas"/>
              </a:rPr>
              <a:t>in</a:t>
            </a:r>
            <a:r>
              <a:rPr lang="en-US" sz="1200">
                <a:solidFill>
                  <a:schemeClr val="lt2"/>
                </a:solidFill>
                <a:highlight>
                  <a:srgbClr val="333333"/>
                </a:highlight>
                <a:latin typeface="Consolas"/>
                <a:ea typeface="Consolas"/>
                <a:cs typeface="Consolas"/>
                <a:sym typeface="Consolas"/>
              </a:rPr>
              <a:t> doc._.abbreviations:</a:t>
            </a:r>
            <a:endParaRPr sz="1200">
              <a:solidFill>
                <a:schemeClr val="lt2"/>
              </a:solidFill>
              <a:highlight>
                <a:srgbClr val="333333"/>
              </a:highlight>
              <a:latin typeface="Consolas"/>
              <a:ea typeface="Consolas"/>
              <a:cs typeface="Consolas"/>
              <a:sym typeface="Consolas"/>
            </a:endParaRPr>
          </a:p>
          <a:p>
            <a:pPr indent="0" lvl="0" marL="0" rtl="0" algn="l">
              <a:lnSpc>
                <a:spcPct val="115000"/>
              </a:lnSpc>
              <a:spcBef>
                <a:spcPts val="0"/>
              </a:spcBef>
              <a:spcAft>
                <a:spcPts val="0"/>
              </a:spcAft>
              <a:buNone/>
            </a:pPr>
            <a:r>
              <a:rPr lang="en-US" sz="1200">
                <a:solidFill>
                  <a:schemeClr val="lt2"/>
                </a:solidFill>
                <a:highlight>
                  <a:srgbClr val="333333"/>
                </a:highlight>
                <a:latin typeface="Consolas"/>
                <a:ea typeface="Consolas"/>
                <a:cs typeface="Consolas"/>
                <a:sym typeface="Consolas"/>
              </a:rPr>
              <a:t>	</a:t>
            </a:r>
            <a:r>
              <a:rPr lang="en-US" sz="1200">
                <a:solidFill>
                  <a:srgbClr val="FF0000"/>
                </a:solidFill>
                <a:highlight>
                  <a:srgbClr val="333333"/>
                </a:highlight>
                <a:latin typeface="Consolas"/>
                <a:ea typeface="Consolas"/>
                <a:cs typeface="Consolas"/>
                <a:sym typeface="Consolas"/>
              </a:rPr>
              <a:t>print</a:t>
            </a:r>
            <a:r>
              <a:rPr lang="en-US" sz="1200">
                <a:solidFill>
                  <a:schemeClr val="lt2"/>
                </a:solidFill>
                <a:highlight>
                  <a:srgbClr val="333333"/>
                </a:highlight>
                <a:latin typeface="Consolas"/>
                <a:ea typeface="Consolas"/>
                <a:cs typeface="Consolas"/>
                <a:sym typeface="Consolas"/>
              </a:rPr>
              <a:t>(f"{abrv} | {abrv._.long_form}")</a:t>
            </a:r>
            <a:endParaRPr sz="1200">
              <a:solidFill>
                <a:schemeClr val="lt2"/>
              </a:solidFill>
              <a:highlight>
                <a:srgbClr val="333333"/>
              </a:highlight>
              <a:latin typeface="Consolas"/>
              <a:ea typeface="Consolas"/>
              <a:cs typeface="Consolas"/>
              <a:sym typeface="Consolas"/>
            </a:endParaRPr>
          </a:p>
        </p:txBody>
      </p:sp>
      <p:sp>
        <p:nvSpPr>
          <p:cNvPr id="327" name="Google Shape;327;ge30d653b94_0_0"/>
          <p:cNvSpPr txBox="1"/>
          <p:nvPr/>
        </p:nvSpPr>
        <p:spPr>
          <a:xfrm>
            <a:off x="896775" y="4201250"/>
            <a:ext cx="7678200" cy="58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200">
                <a:solidFill>
                  <a:schemeClr val="dk2"/>
                </a:solidFill>
                <a:latin typeface="Consolas"/>
                <a:ea typeface="Consolas"/>
                <a:cs typeface="Consolas"/>
                <a:sym typeface="Consolas"/>
              </a:rPr>
              <a:t>Output:</a:t>
            </a:r>
            <a:r>
              <a:rPr lang="en-US" sz="1200">
                <a:latin typeface="Consolas"/>
                <a:ea typeface="Consolas"/>
                <a:cs typeface="Consolas"/>
                <a:sym typeface="Consolas"/>
              </a:rPr>
              <a:t> IPEDS | Integrated Postsecondary Education Data System</a:t>
            </a:r>
            <a:endParaRPr sz="1200">
              <a:latin typeface="Consolas"/>
              <a:ea typeface="Consolas"/>
              <a:cs typeface="Consolas"/>
              <a:sym typeface="Consolas"/>
            </a:endParaRPr>
          </a:p>
          <a:p>
            <a:pPr indent="0" lvl="0" marL="0" rtl="0" algn="l">
              <a:lnSpc>
                <a:spcPct val="115000"/>
              </a:lnSpc>
              <a:spcBef>
                <a:spcPts val="0"/>
              </a:spcBef>
              <a:spcAft>
                <a:spcPts val="0"/>
              </a:spcAft>
              <a:buNone/>
            </a:pPr>
            <a:r>
              <a:rPr lang="en-US" sz="1200">
                <a:solidFill>
                  <a:schemeClr val="dk2"/>
                </a:solidFill>
                <a:latin typeface="Consolas"/>
                <a:ea typeface="Consolas"/>
                <a:cs typeface="Consolas"/>
                <a:sym typeface="Consolas"/>
              </a:rPr>
              <a:t>Output:</a:t>
            </a:r>
            <a:r>
              <a:rPr lang="en-US" sz="1200">
                <a:latin typeface="Consolas"/>
                <a:ea typeface="Consolas"/>
                <a:cs typeface="Consolas"/>
                <a:sym typeface="Consolas"/>
              </a:rPr>
              <a:t> CTE | Career Technical Education</a:t>
            </a:r>
            <a:endParaRPr sz="1200">
              <a:latin typeface="Consolas"/>
              <a:ea typeface="Consolas"/>
              <a:cs typeface="Consolas"/>
              <a:sym typeface="Consolas"/>
            </a:endParaRPr>
          </a:p>
        </p:txBody>
      </p:sp>
    </p:spTree>
  </p:cSld>
  <p:clrMapOvr>
    <a:masterClrMapping/>
  </p:clrMapOvr>
  <mc:AlternateContent>
    <mc:Choice Requires="p14">
      <p:transition spd="slow" p14:dur="10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000"/>
                                        <p:tgtEl>
                                          <p:spTgt spid="32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23">
                                            <p:txEl>
                                              <p:pRg end="0" st="0"/>
                                            </p:txEl>
                                          </p:spTgt>
                                        </p:tgtEl>
                                        <p:attrNameLst>
                                          <p:attrName>style.visibility</p:attrName>
                                        </p:attrNameLst>
                                      </p:cBhvr>
                                      <p:to>
                                        <p:strVal val="visible"/>
                                      </p:to>
                                    </p:set>
                                    <p:animEffect filter="fade" transition="in">
                                      <p:cBhvr>
                                        <p:cTn dur="1000"/>
                                        <p:tgtEl>
                                          <p:spTgt spid="323">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23">
                                            <p:txEl>
                                              <p:pRg end="1" st="1"/>
                                            </p:txEl>
                                          </p:spTgt>
                                        </p:tgtEl>
                                        <p:attrNameLst>
                                          <p:attrName>style.visibility</p:attrName>
                                        </p:attrNameLst>
                                      </p:cBhvr>
                                      <p:to>
                                        <p:strVal val="visible"/>
                                      </p:to>
                                    </p:set>
                                    <p:animEffect filter="fade" transition="in">
                                      <p:cBhvr>
                                        <p:cTn dur="1000"/>
                                        <p:tgtEl>
                                          <p:spTgt spid="323">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23">
                                            <p:txEl>
                                              <p:pRg end="2" st="2"/>
                                            </p:txEl>
                                          </p:spTgt>
                                        </p:tgtEl>
                                        <p:attrNameLst>
                                          <p:attrName>style.visibility</p:attrName>
                                        </p:attrNameLst>
                                      </p:cBhvr>
                                      <p:to>
                                        <p:strVal val="visible"/>
                                      </p:to>
                                    </p:set>
                                    <p:animEffect filter="fade" transition="in">
                                      <p:cBhvr>
                                        <p:cTn dur="1000"/>
                                        <p:tgtEl>
                                          <p:spTgt spid="323">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325"/>
                                        </p:tgtEl>
                                        <p:attrNameLst>
                                          <p:attrName>style.visibility</p:attrName>
                                        </p:attrNameLst>
                                      </p:cBhvr>
                                      <p:to>
                                        <p:strVal val="visible"/>
                                      </p:to>
                                    </p:set>
                                    <p:animEffect filter="fade" transition="in">
                                      <p:cBhvr>
                                        <p:cTn dur="2000"/>
                                        <p:tgtEl>
                                          <p:spTgt spid="325"/>
                                        </p:tgtEl>
                                      </p:cBhvr>
                                    </p:animEffect>
                                  </p:childTnLst>
                                </p:cTn>
                              </p:par>
                              <p:par>
                                <p:cTn fill="hold" nodeType="withEffect" presetClass="entr" presetID="10" presetSubtype="0">
                                  <p:stCondLst>
                                    <p:cond delay="0"/>
                                  </p:stCondLst>
                                  <p:childTnLst>
                                    <p:set>
                                      <p:cBhvr>
                                        <p:cTn dur="1" fill="hold">
                                          <p:stCondLst>
                                            <p:cond delay="0"/>
                                          </p:stCondLst>
                                        </p:cTn>
                                        <p:tgtEl>
                                          <p:spTgt spid="326"/>
                                        </p:tgtEl>
                                        <p:attrNameLst>
                                          <p:attrName>style.visibility</p:attrName>
                                        </p:attrNameLst>
                                      </p:cBhvr>
                                      <p:to>
                                        <p:strVal val="visible"/>
                                      </p:to>
                                    </p:set>
                                    <p:animEffect filter="fade" transition="in">
                                      <p:cBhvr>
                                        <p:cTn dur="1000"/>
                                        <p:tgtEl>
                                          <p:spTgt spid="326"/>
                                        </p:tgtEl>
                                      </p:cBhvr>
                                    </p:animEffect>
                                  </p:childTnLst>
                                </p:cTn>
                              </p:par>
                              <p:par>
                                <p:cTn fill="hold" nodeType="withEffect" presetClass="entr" presetID="10" presetSubtype="0">
                                  <p:stCondLst>
                                    <p:cond delay="0"/>
                                  </p:stCondLst>
                                  <p:childTnLst>
                                    <p:set>
                                      <p:cBhvr>
                                        <p:cTn dur="1" fill="hold">
                                          <p:stCondLst>
                                            <p:cond delay="0"/>
                                          </p:stCondLst>
                                        </p:cTn>
                                        <p:tgtEl>
                                          <p:spTgt spid="327"/>
                                        </p:tgtEl>
                                        <p:attrNameLst>
                                          <p:attrName>style.visibility</p:attrName>
                                        </p:attrNameLst>
                                      </p:cBhvr>
                                      <p:to>
                                        <p:strVal val="visible"/>
                                      </p:to>
                                    </p:set>
                                    <p:animEffect filter="fade" transition="in">
                                      <p:cBhvr>
                                        <p:cTn dur="1000"/>
                                        <p:tgtEl>
                                          <p:spTgt spid="327"/>
                                        </p:tgtEl>
                                      </p:cBhvr>
                                    </p:animEffect>
                                  </p:childTnLst>
                                </p:cTn>
                              </p:par>
                              <p:par>
                                <p:cTn fill="hold" nodeType="withEffect" presetClass="entr" presetID="10" presetSubtype="0">
                                  <p:stCondLst>
                                    <p:cond delay="0"/>
                                  </p:stCondLst>
                                  <p:childTnLst>
                                    <p:set>
                                      <p:cBhvr>
                                        <p:cTn dur="1" fill="hold">
                                          <p:stCondLst>
                                            <p:cond delay="0"/>
                                          </p:stCondLst>
                                        </p:cTn>
                                        <p:tgtEl>
                                          <p:spTgt spid="324"/>
                                        </p:tgtEl>
                                        <p:attrNameLst>
                                          <p:attrName>style.visibility</p:attrName>
                                        </p:attrNameLst>
                                      </p:cBhvr>
                                      <p:to>
                                        <p:strVal val="visible"/>
                                      </p:to>
                                    </p:set>
                                    <p:animEffect filter="fade" transition="in">
                                      <p:cBhvr>
                                        <p:cTn dur="1000"/>
                                        <p:tgtEl>
                                          <p:spTgt spid="3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ge30d653b94_0_153"/>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a:t>‹#›</a:t>
            </a:fld>
            <a:endParaRPr/>
          </a:p>
        </p:txBody>
      </p:sp>
      <p:cxnSp>
        <p:nvCxnSpPr>
          <p:cNvPr id="334" name="Google Shape;334;ge30d653b94_0_153"/>
          <p:cNvCxnSpPr>
            <a:stCxn id="335" idx="3"/>
            <a:endCxn id="336" idx="1"/>
          </p:cNvCxnSpPr>
          <p:nvPr/>
        </p:nvCxnSpPr>
        <p:spPr>
          <a:xfrm flipH="1">
            <a:off x="4918759" y="2681800"/>
            <a:ext cx="354900" cy="923400"/>
          </a:xfrm>
          <a:prstGeom prst="bentConnector3">
            <a:avLst>
              <a:gd fmla="val 49994" name="adj1"/>
            </a:avLst>
          </a:prstGeom>
          <a:noFill/>
          <a:ln cap="flat" cmpd="sng" w="9525">
            <a:solidFill>
              <a:srgbClr val="C2C2C2"/>
            </a:solidFill>
            <a:prstDash val="solid"/>
            <a:round/>
            <a:headEnd len="sm" w="sm" type="none"/>
            <a:tailEnd len="sm" w="sm" type="none"/>
          </a:ln>
        </p:spPr>
      </p:cxnSp>
      <p:cxnSp>
        <p:nvCxnSpPr>
          <p:cNvPr id="337" name="Google Shape;337;ge30d653b94_0_153"/>
          <p:cNvCxnSpPr>
            <a:stCxn id="335" idx="3"/>
            <a:endCxn id="338" idx="1"/>
          </p:cNvCxnSpPr>
          <p:nvPr/>
        </p:nvCxnSpPr>
        <p:spPr>
          <a:xfrm rot="10800000">
            <a:off x="4918759" y="1785700"/>
            <a:ext cx="354900" cy="896100"/>
          </a:xfrm>
          <a:prstGeom prst="bentConnector3">
            <a:avLst>
              <a:gd fmla="val 49994" name="adj1"/>
            </a:avLst>
          </a:prstGeom>
          <a:noFill/>
          <a:ln cap="flat" cmpd="sng" w="9525">
            <a:solidFill>
              <a:srgbClr val="C2C2C2"/>
            </a:solidFill>
            <a:prstDash val="solid"/>
            <a:round/>
            <a:headEnd len="sm" w="sm" type="none"/>
            <a:tailEnd len="sm" w="sm" type="none"/>
          </a:ln>
        </p:spPr>
      </p:cxnSp>
      <p:sp>
        <p:nvSpPr>
          <p:cNvPr id="339" name="Google Shape;339;ge30d653b94_0_153"/>
          <p:cNvSpPr/>
          <p:nvPr/>
        </p:nvSpPr>
        <p:spPr>
          <a:xfrm flipH="1" rot="5400000">
            <a:off x="7014800" y="2419150"/>
            <a:ext cx="3241200" cy="525300"/>
          </a:xfrm>
          <a:prstGeom prst="roundRect">
            <a:avLst>
              <a:gd fmla="val 16667" name="adj"/>
            </a:avLst>
          </a:prstGeom>
          <a:solidFill>
            <a:srgbClr val="A1C3FA"/>
          </a:solidFill>
          <a:ln cap="flat" cmpd="sng" w="9525">
            <a:solidFill>
              <a:srgbClr val="0944A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Roboto"/>
                <a:ea typeface="Roboto"/>
                <a:cs typeface="Roboto"/>
                <a:sym typeface="Roboto"/>
              </a:rPr>
              <a:t>Final Prediction</a:t>
            </a:r>
            <a:endParaRPr b="1" i="0" sz="1200" u="none" cap="none" strike="noStrike">
              <a:solidFill>
                <a:schemeClr val="dk1"/>
              </a:solidFill>
              <a:latin typeface="Roboto"/>
              <a:ea typeface="Roboto"/>
              <a:cs typeface="Roboto"/>
              <a:sym typeface="Roboto"/>
            </a:endParaRPr>
          </a:p>
        </p:txBody>
      </p:sp>
      <p:sp>
        <p:nvSpPr>
          <p:cNvPr id="338" name="Google Shape;338;ge30d653b94_0_153"/>
          <p:cNvSpPr/>
          <p:nvPr/>
        </p:nvSpPr>
        <p:spPr>
          <a:xfrm flipH="1">
            <a:off x="3685198" y="1522925"/>
            <a:ext cx="1233600" cy="525300"/>
          </a:xfrm>
          <a:prstGeom prst="roundRect">
            <a:avLst>
              <a:gd fmla="val 16667" name="adj"/>
            </a:avLst>
          </a:prstGeom>
          <a:solidFill>
            <a:srgbClr val="E69138"/>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TEXTCAT_S (sentences)</a:t>
            </a:r>
            <a:endParaRPr b="0" i="0" sz="1100" u="none" cap="none" strike="noStrike">
              <a:solidFill>
                <a:srgbClr val="FFFFFF"/>
              </a:solidFill>
              <a:latin typeface="Roboto"/>
              <a:ea typeface="Roboto"/>
              <a:cs typeface="Roboto"/>
              <a:sym typeface="Roboto"/>
            </a:endParaRPr>
          </a:p>
        </p:txBody>
      </p:sp>
      <p:sp>
        <p:nvSpPr>
          <p:cNvPr id="336" name="Google Shape;336;ge30d653b94_0_153"/>
          <p:cNvSpPr/>
          <p:nvPr/>
        </p:nvSpPr>
        <p:spPr>
          <a:xfrm flipH="1">
            <a:off x="3685198" y="3342525"/>
            <a:ext cx="1233600" cy="525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TEXTCAT_D</a:t>
            </a:r>
            <a:r>
              <a:rPr b="0" i="0" lang="en-US" sz="1100" u="none" cap="none" strike="noStrike">
                <a:solidFill>
                  <a:srgbClr val="FFFFFF"/>
                </a:solidFill>
                <a:latin typeface="Roboto"/>
                <a:ea typeface="Roboto"/>
                <a:cs typeface="Roboto"/>
                <a:sym typeface="Roboto"/>
              </a:rPr>
              <a:t> (dataset)</a:t>
            </a:r>
            <a:endParaRPr b="0" i="0" sz="1100" u="none" cap="none" strike="noStrike">
              <a:solidFill>
                <a:srgbClr val="FFFFFF"/>
              </a:solidFill>
              <a:latin typeface="Roboto"/>
              <a:ea typeface="Roboto"/>
              <a:cs typeface="Roboto"/>
              <a:sym typeface="Roboto"/>
            </a:endParaRPr>
          </a:p>
        </p:txBody>
      </p:sp>
      <p:sp>
        <p:nvSpPr>
          <p:cNvPr id="340" name="Google Shape;340;ge30d653b94_0_153"/>
          <p:cNvSpPr/>
          <p:nvPr/>
        </p:nvSpPr>
        <p:spPr>
          <a:xfrm flipH="1">
            <a:off x="205250" y="10599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Text Cleaning</a:t>
            </a:r>
            <a:endParaRPr b="0" i="0" sz="1100" u="none" cap="none" strike="noStrike">
              <a:solidFill>
                <a:srgbClr val="FFFFFF"/>
              </a:solidFill>
              <a:latin typeface="Roboto"/>
              <a:ea typeface="Roboto"/>
              <a:cs typeface="Roboto"/>
              <a:sym typeface="Roboto"/>
            </a:endParaRPr>
          </a:p>
        </p:txBody>
      </p:sp>
      <p:sp>
        <p:nvSpPr>
          <p:cNvPr id="341" name="Google Shape;341;ge30d653b94_0_153"/>
          <p:cNvSpPr/>
          <p:nvPr/>
        </p:nvSpPr>
        <p:spPr>
          <a:xfrm flipH="1">
            <a:off x="205250" y="19662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spaCy sentences selection</a:t>
            </a:r>
            <a:endParaRPr b="0" i="0" sz="1100" u="none" cap="none" strike="noStrike">
              <a:solidFill>
                <a:srgbClr val="FFFFFF"/>
              </a:solidFill>
              <a:latin typeface="Roboto"/>
              <a:ea typeface="Roboto"/>
              <a:cs typeface="Roboto"/>
              <a:sym typeface="Roboto"/>
            </a:endParaRPr>
          </a:p>
        </p:txBody>
      </p:sp>
      <p:sp>
        <p:nvSpPr>
          <p:cNvPr id="342" name="Google Shape;342;ge30d653b94_0_153"/>
          <p:cNvSpPr/>
          <p:nvPr/>
        </p:nvSpPr>
        <p:spPr>
          <a:xfrm flipH="1">
            <a:off x="205250" y="28714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Sentences with similar words to dataset</a:t>
            </a:r>
            <a:endParaRPr b="0" i="0" sz="1100" u="none" cap="none" strike="noStrike">
              <a:solidFill>
                <a:srgbClr val="FFFFFF"/>
              </a:solidFill>
              <a:latin typeface="Roboto"/>
              <a:ea typeface="Roboto"/>
              <a:cs typeface="Roboto"/>
              <a:sym typeface="Roboto"/>
            </a:endParaRPr>
          </a:p>
        </p:txBody>
      </p:sp>
      <p:sp>
        <p:nvSpPr>
          <p:cNvPr id="343" name="Google Shape;343;ge30d653b94_0_153"/>
          <p:cNvSpPr/>
          <p:nvPr/>
        </p:nvSpPr>
        <p:spPr>
          <a:xfrm flipH="1">
            <a:off x="205250" y="37777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chemeClr val="lt1"/>
                </a:solidFill>
                <a:latin typeface="Roboto"/>
                <a:ea typeface="Roboto"/>
                <a:cs typeface="Roboto"/>
                <a:sym typeface="Roboto"/>
              </a:rPr>
              <a:t>Abbreviation detector and known dataset string matching</a:t>
            </a:r>
            <a:endParaRPr b="0" i="0" sz="1100" u="none" cap="none" strike="noStrike">
              <a:solidFill>
                <a:srgbClr val="FFFFFF"/>
              </a:solidFill>
              <a:latin typeface="Roboto"/>
              <a:ea typeface="Roboto"/>
              <a:cs typeface="Roboto"/>
              <a:sym typeface="Roboto"/>
            </a:endParaRPr>
          </a:p>
        </p:txBody>
      </p:sp>
      <p:cxnSp>
        <p:nvCxnSpPr>
          <p:cNvPr id="344" name="Google Shape;344;ge30d653b94_0_153"/>
          <p:cNvCxnSpPr>
            <a:stCxn id="345" idx="3"/>
            <a:endCxn id="340" idx="1"/>
          </p:cNvCxnSpPr>
          <p:nvPr/>
        </p:nvCxnSpPr>
        <p:spPr>
          <a:xfrm rot="10800000">
            <a:off x="1852963" y="1322500"/>
            <a:ext cx="268500" cy="13590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346" name="Google Shape;346;ge30d653b94_0_153"/>
          <p:cNvCxnSpPr>
            <a:stCxn id="345" idx="3"/>
            <a:endCxn id="341" idx="1"/>
          </p:cNvCxnSpPr>
          <p:nvPr/>
        </p:nvCxnSpPr>
        <p:spPr>
          <a:xfrm rot="10800000">
            <a:off x="1852963" y="2228800"/>
            <a:ext cx="268500" cy="4527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347" name="Google Shape;347;ge30d653b94_0_153"/>
          <p:cNvCxnSpPr>
            <a:stCxn id="342" idx="1"/>
            <a:endCxn id="345" idx="3"/>
          </p:cNvCxnSpPr>
          <p:nvPr/>
        </p:nvCxnSpPr>
        <p:spPr>
          <a:xfrm flipH="1" rot="10800000">
            <a:off x="1852850" y="2681400"/>
            <a:ext cx="268500" cy="4527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348" name="Google Shape;348;ge30d653b94_0_153"/>
          <p:cNvCxnSpPr>
            <a:stCxn id="343" idx="1"/>
            <a:endCxn id="345" idx="3"/>
          </p:cNvCxnSpPr>
          <p:nvPr/>
        </p:nvCxnSpPr>
        <p:spPr>
          <a:xfrm flipH="1" rot="10800000">
            <a:off x="1852850" y="2681400"/>
            <a:ext cx="268500" cy="1359000"/>
          </a:xfrm>
          <a:prstGeom prst="bentConnector3">
            <a:avLst>
              <a:gd fmla="val 50021" name="adj1"/>
            </a:avLst>
          </a:prstGeom>
          <a:noFill/>
          <a:ln cap="flat" cmpd="sng" w="9525">
            <a:solidFill>
              <a:srgbClr val="C2C2C2"/>
            </a:solidFill>
            <a:prstDash val="solid"/>
            <a:round/>
            <a:headEnd len="sm" w="sm" type="none"/>
            <a:tailEnd len="sm" w="sm" type="none"/>
          </a:ln>
        </p:spPr>
      </p:cxnSp>
      <p:sp>
        <p:nvSpPr>
          <p:cNvPr id="349" name="Google Shape;349;ge30d653b94_0_153"/>
          <p:cNvSpPr/>
          <p:nvPr/>
        </p:nvSpPr>
        <p:spPr>
          <a:xfrm flipH="1">
            <a:off x="3685190" y="2418850"/>
            <a:ext cx="1233600" cy="525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NER</a:t>
            </a:r>
            <a:r>
              <a:rPr b="0" i="0" lang="en-US" sz="1100" u="none" cap="none" strike="noStrike">
                <a:solidFill>
                  <a:schemeClr val="lt1"/>
                </a:solidFill>
                <a:latin typeface="Roboto"/>
                <a:ea typeface="Roboto"/>
                <a:cs typeface="Roboto"/>
                <a:sym typeface="Roboto"/>
              </a:rPr>
              <a:t> model</a:t>
            </a:r>
            <a:endParaRPr b="0" i="0" sz="1100" u="none" cap="none" strike="noStrike">
              <a:solidFill>
                <a:srgbClr val="FFFFFF"/>
              </a:solidFill>
              <a:latin typeface="Roboto"/>
              <a:ea typeface="Roboto"/>
              <a:cs typeface="Roboto"/>
              <a:sym typeface="Roboto"/>
            </a:endParaRPr>
          </a:p>
        </p:txBody>
      </p:sp>
      <p:sp>
        <p:nvSpPr>
          <p:cNvPr id="345" name="Google Shape;345;ge30d653b94_0_153"/>
          <p:cNvSpPr/>
          <p:nvPr/>
        </p:nvSpPr>
        <p:spPr>
          <a:xfrm flipH="1">
            <a:off x="2121463" y="2418850"/>
            <a:ext cx="1228800" cy="525300"/>
          </a:xfrm>
          <a:prstGeom prst="roundRect">
            <a:avLst>
              <a:gd fmla="val 16667" name="adj"/>
            </a:avLst>
          </a:prstGeom>
          <a:solidFill>
            <a:srgbClr val="6AA84F"/>
          </a:solidFill>
          <a:ln cap="flat" cmpd="sng" w="9525">
            <a:solidFill>
              <a:srgbClr val="274E1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oboto"/>
                <a:ea typeface="Roboto"/>
                <a:cs typeface="Roboto"/>
                <a:sym typeface="Roboto"/>
              </a:rPr>
              <a:t>Manual selection of sentences and datasets</a:t>
            </a:r>
            <a:endParaRPr b="0" i="0" sz="1000" u="none" cap="none" strike="noStrike">
              <a:solidFill>
                <a:srgbClr val="FFFFFF"/>
              </a:solidFill>
              <a:latin typeface="Roboto"/>
              <a:ea typeface="Roboto"/>
              <a:cs typeface="Roboto"/>
              <a:sym typeface="Roboto"/>
            </a:endParaRPr>
          </a:p>
        </p:txBody>
      </p:sp>
      <p:cxnSp>
        <p:nvCxnSpPr>
          <p:cNvPr id="350" name="Google Shape;350;ge30d653b94_0_153"/>
          <p:cNvCxnSpPr>
            <a:stCxn id="345" idx="1"/>
            <a:endCxn id="336" idx="3"/>
          </p:cNvCxnSpPr>
          <p:nvPr/>
        </p:nvCxnSpPr>
        <p:spPr>
          <a:xfrm>
            <a:off x="3350263" y="2681500"/>
            <a:ext cx="334800" cy="923700"/>
          </a:xfrm>
          <a:prstGeom prst="bentConnector3">
            <a:avLst>
              <a:gd fmla="val 50020" name="adj1"/>
            </a:avLst>
          </a:prstGeom>
          <a:noFill/>
          <a:ln cap="flat" cmpd="sng" w="9525">
            <a:solidFill>
              <a:srgbClr val="C2C2C2"/>
            </a:solidFill>
            <a:prstDash val="solid"/>
            <a:round/>
            <a:headEnd len="sm" w="sm" type="none"/>
            <a:tailEnd len="sm" w="sm" type="none"/>
          </a:ln>
        </p:spPr>
      </p:cxnSp>
      <p:cxnSp>
        <p:nvCxnSpPr>
          <p:cNvPr id="351" name="Google Shape;351;ge30d653b94_0_153"/>
          <p:cNvCxnSpPr>
            <a:stCxn id="345" idx="1"/>
            <a:endCxn id="338" idx="3"/>
          </p:cNvCxnSpPr>
          <p:nvPr/>
        </p:nvCxnSpPr>
        <p:spPr>
          <a:xfrm flipH="1" rot="10800000">
            <a:off x="3350263" y="1785700"/>
            <a:ext cx="334800" cy="895800"/>
          </a:xfrm>
          <a:prstGeom prst="bentConnector3">
            <a:avLst>
              <a:gd fmla="val 50020" name="adj1"/>
            </a:avLst>
          </a:prstGeom>
          <a:noFill/>
          <a:ln cap="flat" cmpd="sng" w="9525">
            <a:solidFill>
              <a:srgbClr val="C2C2C2"/>
            </a:solidFill>
            <a:prstDash val="solid"/>
            <a:round/>
            <a:headEnd len="sm" w="sm" type="none"/>
            <a:tailEnd len="sm" w="sm" type="none"/>
          </a:ln>
        </p:spPr>
      </p:cxnSp>
      <p:cxnSp>
        <p:nvCxnSpPr>
          <p:cNvPr id="352" name="Google Shape;352;ge30d653b94_0_153"/>
          <p:cNvCxnSpPr>
            <a:stCxn id="345" idx="1"/>
            <a:endCxn id="349" idx="3"/>
          </p:cNvCxnSpPr>
          <p:nvPr/>
        </p:nvCxnSpPr>
        <p:spPr>
          <a:xfrm>
            <a:off x="3350263" y="2681500"/>
            <a:ext cx="334800" cy="600"/>
          </a:xfrm>
          <a:prstGeom prst="bentConnector3">
            <a:avLst>
              <a:gd fmla="val 50019" name="adj1"/>
            </a:avLst>
          </a:prstGeom>
          <a:noFill/>
          <a:ln cap="flat" cmpd="sng" w="9525">
            <a:solidFill>
              <a:srgbClr val="C2C2C2"/>
            </a:solidFill>
            <a:prstDash val="solid"/>
            <a:round/>
            <a:headEnd len="sm" w="sm" type="none"/>
            <a:tailEnd len="sm" w="sm" type="none"/>
          </a:ln>
        </p:spPr>
      </p:cxnSp>
      <p:cxnSp>
        <p:nvCxnSpPr>
          <p:cNvPr id="353" name="Google Shape;353;ge30d653b94_0_153"/>
          <p:cNvCxnSpPr>
            <a:stCxn id="335" idx="3"/>
            <a:endCxn id="349" idx="1"/>
          </p:cNvCxnSpPr>
          <p:nvPr/>
        </p:nvCxnSpPr>
        <p:spPr>
          <a:xfrm flipH="1">
            <a:off x="4918759" y="2681800"/>
            <a:ext cx="354900" cy="600"/>
          </a:xfrm>
          <a:prstGeom prst="bentConnector3">
            <a:avLst>
              <a:gd fmla="val 49996" name="adj1"/>
            </a:avLst>
          </a:prstGeom>
          <a:noFill/>
          <a:ln cap="flat" cmpd="sng" w="9525">
            <a:solidFill>
              <a:srgbClr val="C2C2C2"/>
            </a:solidFill>
            <a:prstDash val="solid"/>
            <a:round/>
            <a:headEnd len="sm" w="sm" type="none"/>
            <a:tailEnd len="sm" w="sm" type="none"/>
          </a:ln>
        </p:spPr>
      </p:cxnSp>
      <p:sp>
        <p:nvSpPr>
          <p:cNvPr id="354" name="Google Shape;354;ge30d653b94_0_153"/>
          <p:cNvSpPr/>
          <p:nvPr/>
        </p:nvSpPr>
        <p:spPr>
          <a:xfrm>
            <a:off x="205250" y="310700"/>
            <a:ext cx="2766600" cy="447300"/>
          </a:xfrm>
          <a:prstGeom prst="homePlate">
            <a:avLst>
              <a:gd fmla="val 50000" name="adj"/>
            </a:avLst>
          </a:prstGeom>
          <a:solidFill>
            <a:srgbClr val="6FA8DC"/>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Preparing the data ... </a:t>
            </a:r>
            <a:endParaRPr b="1" i="0" sz="1400" u="none" cap="none" strike="noStrike">
              <a:solidFill>
                <a:srgbClr val="000000"/>
              </a:solidFill>
              <a:latin typeface="Arial"/>
              <a:ea typeface="Arial"/>
              <a:cs typeface="Arial"/>
              <a:sym typeface="Arial"/>
            </a:endParaRPr>
          </a:p>
        </p:txBody>
      </p:sp>
      <p:sp>
        <p:nvSpPr>
          <p:cNvPr id="355" name="Google Shape;355;ge30d653b94_0_153"/>
          <p:cNvSpPr/>
          <p:nvPr/>
        </p:nvSpPr>
        <p:spPr>
          <a:xfrm>
            <a:off x="2895600" y="308050"/>
            <a:ext cx="2378100" cy="452700"/>
          </a:xfrm>
          <a:prstGeom prst="chevron">
            <a:avLst>
              <a:gd fmla="val 50000" name="adj"/>
            </a:avLst>
          </a:prstGeom>
          <a:solidFill>
            <a:srgbClr val="F6B26B"/>
          </a:solidFill>
          <a:ln cap="flat" cmpd="sng" w="952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Training models ...</a:t>
            </a:r>
            <a:endParaRPr b="1" i="0" sz="1400" u="none" cap="none" strike="noStrike">
              <a:solidFill>
                <a:srgbClr val="000000"/>
              </a:solidFill>
              <a:latin typeface="Arial"/>
              <a:ea typeface="Arial"/>
              <a:cs typeface="Arial"/>
              <a:sym typeface="Arial"/>
            </a:endParaRPr>
          </a:p>
        </p:txBody>
      </p:sp>
      <p:sp>
        <p:nvSpPr>
          <p:cNvPr id="356" name="Google Shape;356;ge30d653b94_0_153"/>
          <p:cNvSpPr/>
          <p:nvPr/>
        </p:nvSpPr>
        <p:spPr>
          <a:xfrm>
            <a:off x="5147400" y="308050"/>
            <a:ext cx="3750600" cy="452700"/>
          </a:xfrm>
          <a:prstGeom prst="chevron">
            <a:avLst>
              <a:gd fmla="val 50000" name="adj"/>
            </a:avLst>
          </a:prstGeom>
          <a:solidFill>
            <a:srgbClr val="A1C3FA"/>
          </a:solidFill>
          <a:ln cap="flat" cmpd="sng" w="952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Putting it all together ...</a:t>
            </a:r>
            <a:endParaRPr b="1" i="0" sz="1400" u="none" cap="none" strike="noStrike">
              <a:solidFill>
                <a:srgbClr val="000000"/>
              </a:solidFill>
              <a:latin typeface="Arial"/>
              <a:ea typeface="Arial"/>
              <a:cs typeface="Arial"/>
              <a:sym typeface="Arial"/>
            </a:endParaRPr>
          </a:p>
        </p:txBody>
      </p:sp>
      <p:sp>
        <p:nvSpPr>
          <p:cNvPr id="357" name="Google Shape;357;ge30d653b94_0_153"/>
          <p:cNvSpPr/>
          <p:nvPr/>
        </p:nvSpPr>
        <p:spPr>
          <a:xfrm flipH="1">
            <a:off x="6601374" y="1060250"/>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Text Cleaning</a:t>
            </a:r>
            <a:endParaRPr b="0" i="0" sz="900" u="none" cap="none" strike="noStrike">
              <a:solidFill>
                <a:srgbClr val="FFFFFF"/>
              </a:solidFill>
              <a:latin typeface="Roboto"/>
              <a:ea typeface="Roboto"/>
              <a:cs typeface="Roboto"/>
              <a:sym typeface="Roboto"/>
            </a:endParaRPr>
          </a:p>
        </p:txBody>
      </p:sp>
      <p:sp>
        <p:nvSpPr>
          <p:cNvPr id="358" name="Google Shape;358;ge30d653b94_0_153"/>
          <p:cNvSpPr/>
          <p:nvPr/>
        </p:nvSpPr>
        <p:spPr>
          <a:xfrm flipH="1">
            <a:off x="6601374" y="1634702"/>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spaCy sentences selection</a:t>
            </a:r>
            <a:endParaRPr b="0" i="0" sz="900" u="none" cap="none" strike="noStrike">
              <a:solidFill>
                <a:srgbClr val="FFFFFF"/>
              </a:solidFill>
              <a:latin typeface="Roboto"/>
              <a:ea typeface="Roboto"/>
              <a:cs typeface="Roboto"/>
              <a:sym typeface="Roboto"/>
            </a:endParaRPr>
          </a:p>
        </p:txBody>
      </p:sp>
      <p:sp>
        <p:nvSpPr>
          <p:cNvPr id="359" name="Google Shape;359;ge30d653b94_0_153"/>
          <p:cNvSpPr/>
          <p:nvPr/>
        </p:nvSpPr>
        <p:spPr>
          <a:xfrm flipH="1">
            <a:off x="6601374" y="2209154"/>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lt1"/>
                </a:solidFill>
                <a:latin typeface="Roboto"/>
                <a:ea typeface="Roboto"/>
                <a:cs typeface="Roboto"/>
                <a:sym typeface="Roboto"/>
              </a:rPr>
              <a:t>Abbreviation detector and known dataset string matching</a:t>
            </a:r>
            <a:endParaRPr b="0" i="0" sz="900" u="none" cap="none" strike="noStrike">
              <a:solidFill>
                <a:srgbClr val="FFFFFF"/>
              </a:solidFill>
              <a:latin typeface="Roboto"/>
              <a:ea typeface="Roboto"/>
              <a:cs typeface="Roboto"/>
              <a:sym typeface="Roboto"/>
            </a:endParaRPr>
          </a:p>
        </p:txBody>
      </p:sp>
      <p:sp>
        <p:nvSpPr>
          <p:cNvPr id="335" name="Google Shape;335;ge30d653b94_0_153"/>
          <p:cNvSpPr/>
          <p:nvPr/>
        </p:nvSpPr>
        <p:spPr>
          <a:xfrm flipH="1">
            <a:off x="5273659" y="2419150"/>
            <a:ext cx="995700" cy="525300"/>
          </a:xfrm>
          <a:prstGeom prst="roundRect">
            <a:avLst>
              <a:gd fmla="val 16667" name="adj"/>
            </a:avLst>
          </a:prstGeom>
          <a:solidFill>
            <a:srgbClr val="CC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6th Place Notebook</a:t>
            </a:r>
            <a:endParaRPr b="0" i="0" sz="1100" u="none" cap="none" strike="noStrike">
              <a:solidFill>
                <a:srgbClr val="FFFFFF"/>
              </a:solidFill>
              <a:latin typeface="Roboto"/>
              <a:ea typeface="Roboto"/>
              <a:cs typeface="Roboto"/>
              <a:sym typeface="Roboto"/>
            </a:endParaRPr>
          </a:p>
        </p:txBody>
      </p:sp>
      <p:sp>
        <p:nvSpPr>
          <p:cNvPr id="360" name="Google Shape;360;ge30d653b94_0_153"/>
          <p:cNvSpPr/>
          <p:nvPr/>
        </p:nvSpPr>
        <p:spPr>
          <a:xfrm flipH="1">
            <a:off x="6601375" y="2788089"/>
            <a:ext cx="1366800" cy="444300"/>
          </a:xfrm>
          <a:prstGeom prst="roundRect">
            <a:avLst>
              <a:gd fmla="val 16667" name="adj"/>
            </a:avLst>
          </a:prstGeom>
          <a:solidFill>
            <a:srgbClr val="E69138"/>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TEXTCAT_S (sentences)</a:t>
            </a:r>
            <a:endParaRPr b="0" i="0" sz="1100" u="none" cap="none" strike="noStrike">
              <a:solidFill>
                <a:srgbClr val="FFFFFF"/>
              </a:solidFill>
              <a:latin typeface="Roboto"/>
              <a:ea typeface="Roboto"/>
              <a:cs typeface="Roboto"/>
              <a:sym typeface="Roboto"/>
            </a:endParaRPr>
          </a:p>
        </p:txBody>
      </p:sp>
      <p:sp>
        <p:nvSpPr>
          <p:cNvPr id="361" name="Google Shape;361;ge30d653b94_0_153"/>
          <p:cNvSpPr/>
          <p:nvPr/>
        </p:nvSpPr>
        <p:spPr>
          <a:xfrm flipH="1">
            <a:off x="6601375" y="3857075"/>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TEXTCAT_D</a:t>
            </a:r>
            <a:r>
              <a:rPr b="0" i="0" lang="en-US" sz="1100" u="none" cap="none" strike="noStrike">
                <a:solidFill>
                  <a:srgbClr val="FFFFFF"/>
                </a:solidFill>
                <a:latin typeface="Roboto"/>
                <a:ea typeface="Roboto"/>
                <a:cs typeface="Roboto"/>
                <a:sym typeface="Roboto"/>
              </a:rPr>
              <a:t> (dataset)</a:t>
            </a:r>
            <a:endParaRPr b="0" i="0" sz="1100" u="none" cap="none" strike="noStrike">
              <a:solidFill>
                <a:srgbClr val="FFFFFF"/>
              </a:solidFill>
              <a:latin typeface="Roboto"/>
              <a:ea typeface="Roboto"/>
              <a:cs typeface="Roboto"/>
              <a:sym typeface="Roboto"/>
            </a:endParaRPr>
          </a:p>
        </p:txBody>
      </p:sp>
      <p:sp>
        <p:nvSpPr>
          <p:cNvPr id="362" name="Google Shape;362;ge30d653b94_0_153"/>
          <p:cNvSpPr/>
          <p:nvPr/>
        </p:nvSpPr>
        <p:spPr>
          <a:xfrm flipH="1">
            <a:off x="6601367" y="3322586"/>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NER</a:t>
            </a:r>
            <a:r>
              <a:rPr b="0" i="0" lang="en-US" sz="1100" u="none" cap="none" strike="noStrike">
                <a:solidFill>
                  <a:schemeClr val="lt1"/>
                </a:solidFill>
                <a:latin typeface="Roboto"/>
                <a:ea typeface="Roboto"/>
                <a:cs typeface="Roboto"/>
                <a:sym typeface="Roboto"/>
              </a:rPr>
              <a:t> model</a:t>
            </a:r>
            <a:endParaRPr b="0" i="0" sz="1100" u="none" cap="none" strike="noStrike">
              <a:solidFill>
                <a:srgbClr val="FFFFFF"/>
              </a:solidFill>
              <a:latin typeface="Roboto"/>
              <a:ea typeface="Roboto"/>
              <a:cs typeface="Roboto"/>
              <a:sym typeface="Roboto"/>
            </a:endParaRPr>
          </a:p>
        </p:txBody>
      </p:sp>
      <p:cxnSp>
        <p:nvCxnSpPr>
          <p:cNvPr id="363" name="Google Shape;363;ge30d653b94_0_153"/>
          <p:cNvCxnSpPr>
            <a:stCxn id="357" idx="3"/>
            <a:endCxn id="335" idx="1"/>
          </p:cNvCxnSpPr>
          <p:nvPr/>
        </p:nvCxnSpPr>
        <p:spPr>
          <a:xfrm flipH="1">
            <a:off x="6269274" y="1282400"/>
            <a:ext cx="332100" cy="1399500"/>
          </a:xfrm>
          <a:prstGeom prst="bentConnector3">
            <a:avLst>
              <a:gd fmla="val 49987" name="adj1"/>
            </a:avLst>
          </a:prstGeom>
          <a:noFill/>
          <a:ln cap="flat" cmpd="sng" w="28575">
            <a:solidFill>
              <a:srgbClr val="C2C2C2"/>
            </a:solidFill>
            <a:prstDash val="solid"/>
            <a:round/>
            <a:headEnd len="sm" w="sm" type="none"/>
            <a:tailEnd len="sm" w="sm" type="none"/>
          </a:ln>
        </p:spPr>
      </p:cxnSp>
      <p:cxnSp>
        <p:nvCxnSpPr>
          <p:cNvPr id="364" name="Google Shape;364;ge30d653b94_0_153"/>
          <p:cNvCxnSpPr>
            <a:stCxn id="361" idx="1"/>
            <a:endCxn id="339" idx="2"/>
          </p:cNvCxnSpPr>
          <p:nvPr/>
        </p:nvCxnSpPr>
        <p:spPr>
          <a:xfrm flipH="1" rot="10800000">
            <a:off x="7968175" y="2681825"/>
            <a:ext cx="404700" cy="1397400"/>
          </a:xfrm>
          <a:prstGeom prst="bentConnector3">
            <a:avLst>
              <a:gd fmla="val 49985" name="adj1"/>
            </a:avLst>
          </a:prstGeom>
          <a:noFill/>
          <a:ln cap="flat" cmpd="sng" w="28575">
            <a:solidFill>
              <a:srgbClr val="C2C2C2"/>
            </a:solidFill>
            <a:prstDash val="solid"/>
            <a:round/>
            <a:headEnd len="sm" w="sm" type="none"/>
            <a:tailEnd len="sm" w="sm" type="none"/>
          </a:ln>
        </p:spPr>
      </p:cxnSp>
      <p:cxnSp>
        <p:nvCxnSpPr>
          <p:cNvPr id="365" name="Google Shape;365;ge30d653b94_0_153"/>
          <p:cNvCxnSpPr>
            <a:stCxn id="362" idx="2"/>
            <a:endCxn id="361" idx="0"/>
          </p:cNvCxnSpPr>
          <p:nvPr/>
        </p:nvCxnSpPr>
        <p:spPr>
          <a:xfrm flipH="1" rot="-5400000">
            <a:off x="7239917" y="3811736"/>
            <a:ext cx="90300" cy="600"/>
          </a:xfrm>
          <a:prstGeom prst="bentConnector3">
            <a:avLst>
              <a:gd fmla="val 49939" name="adj1"/>
            </a:avLst>
          </a:prstGeom>
          <a:noFill/>
          <a:ln cap="flat" cmpd="sng" w="9525">
            <a:solidFill>
              <a:srgbClr val="C2C2C2"/>
            </a:solidFill>
            <a:prstDash val="solid"/>
            <a:round/>
            <a:headEnd len="sm" w="sm" type="none"/>
            <a:tailEnd len="sm" w="sm" type="none"/>
          </a:ln>
        </p:spPr>
      </p:cxnSp>
      <p:cxnSp>
        <p:nvCxnSpPr>
          <p:cNvPr id="366" name="Google Shape;366;ge30d653b94_0_153"/>
          <p:cNvCxnSpPr>
            <a:stCxn id="359" idx="2"/>
            <a:endCxn id="360" idx="0"/>
          </p:cNvCxnSpPr>
          <p:nvPr/>
        </p:nvCxnSpPr>
        <p:spPr>
          <a:xfrm flipH="1" rot="-5400000">
            <a:off x="7217724" y="2720504"/>
            <a:ext cx="134700" cy="600"/>
          </a:xfrm>
          <a:prstGeom prst="bentConnector3">
            <a:avLst>
              <a:gd fmla="val 49976" name="adj1"/>
            </a:avLst>
          </a:prstGeom>
          <a:noFill/>
          <a:ln cap="flat" cmpd="sng" w="9525">
            <a:solidFill>
              <a:srgbClr val="C2C2C2"/>
            </a:solidFill>
            <a:prstDash val="solid"/>
            <a:round/>
            <a:headEnd len="sm" w="sm" type="none"/>
            <a:tailEnd len="sm" w="sm" type="none"/>
          </a:ln>
        </p:spPr>
      </p:cxnSp>
      <p:cxnSp>
        <p:nvCxnSpPr>
          <p:cNvPr id="367" name="Google Shape;367;ge30d653b94_0_153"/>
          <p:cNvCxnSpPr>
            <a:stCxn id="358" idx="2"/>
            <a:endCxn id="359" idx="0"/>
          </p:cNvCxnSpPr>
          <p:nvPr/>
        </p:nvCxnSpPr>
        <p:spPr>
          <a:xfrm flipH="1" rot="-5400000">
            <a:off x="7219974" y="2143802"/>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368" name="Google Shape;368;ge30d653b94_0_153"/>
          <p:cNvCxnSpPr>
            <a:stCxn id="357" idx="2"/>
            <a:endCxn id="358" idx="0"/>
          </p:cNvCxnSpPr>
          <p:nvPr/>
        </p:nvCxnSpPr>
        <p:spPr>
          <a:xfrm flipH="1" rot="-5400000">
            <a:off x="7219974" y="1569350"/>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369" name="Google Shape;369;ge30d653b94_0_153"/>
          <p:cNvCxnSpPr>
            <a:stCxn id="360" idx="2"/>
            <a:endCxn id="362" idx="0"/>
          </p:cNvCxnSpPr>
          <p:nvPr/>
        </p:nvCxnSpPr>
        <p:spPr>
          <a:xfrm flipH="1" rot="-5400000">
            <a:off x="7239925" y="3277239"/>
            <a:ext cx="90300" cy="600"/>
          </a:xfrm>
          <a:prstGeom prst="bentConnector3">
            <a:avLst>
              <a:gd fmla="val 49943" name="adj1"/>
            </a:avLst>
          </a:prstGeom>
          <a:noFill/>
          <a:ln cap="flat" cmpd="sng" w="9525">
            <a:solidFill>
              <a:srgbClr val="C2C2C2"/>
            </a:solidFill>
            <a:prstDash val="solid"/>
            <a:round/>
            <a:headEnd len="sm" w="sm" type="none"/>
            <a:tailEnd len="sm" w="sm" type="none"/>
          </a:ln>
        </p:spPr>
      </p:cxnSp>
      <p:sp>
        <p:nvSpPr>
          <p:cNvPr id="370" name="Google Shape;370;ge30d653b94_0_153"/>
          <p:cNvSpPr/>
          <p:nvPr/>
        </p:nvSpPr>
        <p:spPr>
          <a:xfrm>
            <a:off x="3459400" y="1441075"/>
            <a:ext cx="1722300" cy="2494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1" name="Google Shape;371;ge30d653b94_0_153"/>
          <p:cNvCxnSpPr>
            <a:stCxn id="370" idx="0"/>
            <a:endCxn id="345" idx="0"/>
          </p:cNvCxnSpPr>
          <p:nvPr/>
        </p:nvCxnSpPr>
        <p:spPr>
          <a:xfrm rot="5400000">
            <a:off x="3039400" y="1137625"/>
            <a:ext cx="977700" cy="1584600"/>
          </a:xfrm>
          <a:prstGeom prst="bentConnector3">
            <a:avLst>
              <a:gd fmla="val -24356" name="adj1"/>
            </a:avLst>
          </a:prstGeom>
          <a:noFill/>
          <a:ln cap="flat" cmpd="sng" w="28575">
            <a:solidFill>
              <a:schemeClr val="dk2"/>
            </a:solidFill>
            <a:prstDash val="dash"/>
            <a:round/>
            <a:headEnd len="sm" w="sm" type="none"/>
            <a:tailEnd len="med" w="med" type="triangle"/>
          </a:ln>
        </p:spPr>
      </p:cxnSp>
      <p:sp>
        <p:nvSpPr>
          <p:cNvPr id="372" name="Google Shape;372;ge30d653b94_0_153"/>
          <p:cNvSpPr/>
          <p:nvPr/>
        </p:nvSpPr>
        <p:spPr>
          <a:xfrm>
            <a:off x="3459400" y="2418775"/>
            <a:ext cx="5684700" cy="2198400"/>
          </a:xfrm>
          <a:prstGeom prst="rect">
            <a:avLst/>
          </a:prstGeom>
          <a:solidFill>
            <a:srgbClr val="FFFFFF">
              <a:alpha val="76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ge30d653b94_0_153"/>
          <p:cNvSpPr/>
          <p:nvPr/>
        </p:nvSpPr>
        <p:spPr>
          <a:xfrm>
            <a:off x="0" y="2418775"/>
            <a:ext cx="2057400" cy="2198400"/>
          </a:xfrm>
          <a:prstGeom prst="rect">
            <a:avLst/>
          </a:prstGeom>
          <a:solidFill>
            <a:srgbClr val="FFFFFF">
              <a:alpha val="76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ge30d653b94_0_153"/>
          <p:cNvSpPr/>
          <p:nvPr/>
        </p:nvSpPr>
        <p:spPr>
          <a:xfrm>
            <a:off x="0" y="0"/>
            <a:ext cx="9144000" cy="2418900"/>
          </a:xfrm>
          <a:prstGeom prst="rect">
            <a:avLst/>
          </a:prstGeom>
          <a:solidFill>
            <a:srgbClr val="FFFFFF">
              <a:alpha val="76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ge30d653b94_0_54"/>
          <p:cNvSpPr/>
          <p:nvPr/>
        </p:nvSpPr>
        <p:spPr>
          <a:xfrm>
            <a:off x="304800" y="0"/>
            <a:ext cx="8597100" cy="602400"/>
          </a:xfrm>
          <a:prstGeom prst="rect">
            <a:avLst/>
          </a:prstGeom>
          <a:solidFill>
            <a:srgbClr val="6AA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ge30d653b94_0_54"/>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sp>
        <p:nvSpPr>
          <p:cNvPr id="382" name="Google Shape;382;ge30d653b94_0_54"/>
          <p:cNvSpPr/>
          <p:nvPr/>
        </p:nvSpPr>
        <p:spPr>
          <a:xfrm>
            <a:off x="274975" y="259400"/>
            <a:ext cx="5135100" cy="342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a:solidFill>
                  <a:schemeClr val="lt2"/>
                </a:solidFill>
                <a:latin typeface="Inter"/>
                <a:ea typeface="Inter"/>
                <a:cs typeface="Inter"/>
                <a:sym typeface="Inter"/>
              </a:rPr>
              <a:t>Manual selection of sentences and datasets</a:t>
            </a:r>
            <a:endParaRPr b="1">
              <a:solidFill>
                <a:schemeClr val="lt2"/>
              </a:solidFill>
              <a:latin typeface="Inter"/>
              <a:ea typeface="Inter"/>
              <a:cs typeface="Inter"/>
              <a:sym typeface="Inter"/>
            </a:endParaRPr>
          </a:p>
          <a:p>
            <a:pPr indent="0" lvl="0" marL="0" marR="0" rtl="0" algn="l">
              <a:spcBef>
                <a:spcPts val="0"/>
              </a:spcBef>
              <a:spcAft>
                <a:spcPts val="0"/>
              </a:spcAft>
              <a:buNone/>
            </a:pPr>
            <a:r>
              <a:t/>
            </a:r>
            <a:endParaRPr b="1">
              <a:solidFill>
                <a:schemeClr val="lt2"/>
              </a:solidFill>
              <a:latin typeface="Inter"/>
              <a:ea typeface="Inter"/>
              <a:cs typeface="Inter"/>
              <a:sym typeface="Inter"/>
            </a:endParaRPr>
          </a:p>
        </p:txBody>
      </p:sp>
      <p:cxnSp>
        <p:nvCxnSpPr>
          <p:cNvPr id="383" name="Google Shape;383;ge30d653b94_0_54"/>
          <p:cNvCxnSpPr/>
          <p:nvPr/>
        </p:nvCxnSpPr>
        <p:spPr>
          <a:xfrm>
            <a:off x="304800" y="590550"/>
            <a:ext cx="8597100" cy="0"/>
          </a:xfrm>
          <a:prstGeom prst="straightConnector1">
            <a:avLst/>
          </a:prstGeom>
          <a:noFill/>
          <a:ln cap="flat" cmpd="sng" w="28575">
            <a:solidFill>
              <a:srgbClr val="274E13"/>
            </a:solidFill>
            <a:prstDash val="solid"/>
            <a:round/>
            <a:headEnd len="sm" w="sm" type="none"/>
            <a:tailEnd len="sm" w="sm" type="none"/>
          </a:ln>
        </p:spPr>
      </p:cxnSp>
      <p:sp>
        <p:nvSpPr>
          <p:cNvPr id="384" name="Google Shape;384;ge30d653b94_0_54"/>
          <p:cNvSpPr txBox="1"/>
          <p:nvPr/>
        </p:nvSpPr>
        <p:spPr>
          <a:xfrm>
            <a:off x="304800" y="776375"/>
            <a:ext cx="85971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None/>
            </a:pPr>
            <a:r>
              <a:rPr b="1" lang="en-US" sz="2000">
                <a:solidFill>
                  <a:schemeClr val="dk1"/>
                </a:solidFill>
                <a:latin typeface="Inter"/>
                <a:ea typeface="Inter"/>
                <a:cs typeface="Inter"/>
                <a:sym typeface="Inter"/>
              </a:rPr>
              <a:t>Reading sentences and selecting datasets:</a:t>
            </a:r>
            <a:endParaRPr b="1">
              <a:latin typeface="Verdana"/>
              <a:ea typeface="Verdana"/>
              <a:cs typeface="Verdana"/>
              <a:sym typeface="Verdana"/>
            </a:endParaRPr>
          </a:p>
        </p:txBody>
      </p:sp>
      <p:sp>
        <p:nvSpPr>
          <p:cNvPr id="385" name="Google Shape;385;ge30d653b94_0_54"/>
          <p:cNvSpPr txBox="1"/>
          <p:nvPr/>
        </p:nvSpPr>
        <p:spPr>
          <a:xfrm>
            <a:off x="1348875" y="1326625"/>
            <a:ext cx="71298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Inter"/>
              <a:buChar char="●"/>
            </a:pPr>
            <a:r>
              <a:rPr lang="en-US">
                <a:latin typeface="Inter"/>
                <a:ea typeface="Inter"/>
                <a:cs typeface="Inter"/>
                <a:sym typeface="Inter"/>
              </a:rPr>
              <a:t>We analyzed ~7000 papers and got sentences with known and some unknown datasets. </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US">
                <a:latin typeface="Inter"/>
                <a:ea typeface="Inter"/>
                <a:cs typeface="Inter"/>
                <a:sym typeface="Inter"/>
              </a:rPr>
              <a:t>On the other hand, we also found a large number of acronyms that we did not know if they were datasets or not. </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US">
                <a:latin typeface="Inter"/>
                <a:ea typeface="Inter"/>
                <a:cs typeface="Inter"/>
                <a:sym typeface="Inter"/>
              </a:rPr>
              <a:t>We invested approximately 20 days analysing ~5000 new candidate datasets to get reliable data to train our named entities recognition model.</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US">
                <a:latin typeface="Inter"/>
                <a:ea typeface="Inter"/>
                <a:cs typeface="Inter"/>
                <a:sym typeface="Inter"/>
              </a:rPr>
              <a:t>Finally we chose 1093 sentences, 1013 positive for datasets and 80 negative, in order to train a NER model and feed the TEXTCAT_S.</a:t>
            </a:r>
            <a:endParaRPr>
              <a:latin typeface="Inter"/>
              <a:ea typeface="Inter"/>
              <a:cs typeface="Inter"/>
              <a:sym typeface="Inter"/>
            </a:endParaRPr>
          </a:p>
        </p:txBody>
      </p:sp>
      <p:graphicFrame>
        <p:nvGraphicFramePr>
          <p:cNvPr id="386" name="Google Shape;386;ge30d653b94_0_54"/>
          <p:cNvGraphicFramePr/>
          <p:nvPr/>
        </p:nvGraphicFramePr>
        <p:xfrm>
          <a:off x="1348875" y="3181350"/>
          <a:ext cx="3000000" cy="3000000"/>
        </p:xfrm>
        <a:graphic>
          <a:graphicData uri="http://schemas.openxmlformats.org/drawingml/2006/table">
            <a:tbl>
              <a:tblPr>
                <a:noFill/>
                <a:tableStyleId>{674B776C-C90C-444C-A6D4-6E590A2EE97C}</a:tableStyleId>
              </a:tblPr>
              <a:tblGrid>
                <a:gridCol w="3564900"/>
                <a:gridCol w="3564900"/>
              </a:tblGrid>
              <a:tr h="381000">
                <a:tc>
                  <a:txBody>
                    <a:bodyPr/>
                    <a:lstStyle/>
                    <a:p>
                      <a:pPr indent="0" lvl="0" marL="0" rtl="0" algn="l">
                        <a:spcBef>
                          <a:spcPts val="0"/>
                        </a:spcBef>
                        <a:spcAft>
                          <a:spcPts val="0"/>
                        </a:spcAft>
                        <a:buNone/>
                      </a:pPr>
                      <a:r>
                        <a:rPr lang="en-US"/>
                        <a:t>Positive </a:t>
                      </a:r>
                      <a:endParaRPr/>
                    </a:p>
                  </a:txBody>
                  <a:tcPr marT="91425" marB="91425" marR="91425" marL="91425"/>
                </a:tc>
                <a:tc>
                  <a:txBody>
                    <a:bodyPr/>
                    <a:lstStyle/>
                    <a:p>
                      <a:pPr indent="0" lvl="0" marL="0" rtl="0" algn="l">
                        <a:spcBef>
                          <a:spcPts val="0"/>
                        </a:spcBef>
                        <a:spcAft>
                          <a:spcPts val="0"/>
                        </a:spcAft>
                        <a:buNone/>
                      </a:pPr>
                      <a:r>
                        <a:rPr lang="en-US"/>
                        <a:t>Negative</a:t>
                      </a:r>
                      <a:endParaRPr/>
                    </a:p>
                  </a:txBody>
                  <a:tcPr marT="91425" marB="91425" marR="91425" marL="91425"/>
                </a:tc>
              </a:tr>
              <a:tr h="381000">
                <a:tc>
                  <a:txBody>
                    <a:bodyPr/>
                    <a:lstStyle/>
                    <a:p>
                      <a:pPr indent="0" lvl="0" marL="0" rtl="0" algn="l">
                        <a:spcBef>
                          <a:spcPts val="0"/>
                        </a:spcBef>
                        <a:spcAft>
                          <a:spcPts val="0"/>
                        </a:spcAft>
                        <a:buNone/>
                      </a:pPr>
                      <a:r>
                        <a:rPr lang="en-US"/>
                        <a:t>All sMRI and cognitive score data used for evaluation of the architecture were obtained from the </a:t>
                      </a:r>
                      <a:r>
                        <a:rPr lang="en-US">
                          <a:highlight>
                            <a:srgbClr val="FFFF00"/>
                          </a:highlight>
                        </a:rPr>
                        <a:t>Alzheimers Disease Neuroimaging Initiative (ADNI)</a:t>
                      </a:r>
                      <a:r>
                        <a:rPr lang="en-US"/>
                        <a:t> database (http adni.loni.usc.edu).</a:t>
                      </a:r>
                      <a:endParaRPr/>
                    </a:p>
                  </a:txBody>
                  <a:tcPr marT="91425" marB="91425" marR="91425" marL="91425">
                    <a:solidFill>
                      <a:srgbClr val="93C47D"/>
                    </a:solidFill>
                  </a:tcPr>
                </a:tc>
                <a:tc>
                  <a:txBody>
                    <a:bodyPr/>
                    <a:lstStyle/>
                    <a:p>
                      <a:pPr indent="0" lvl="0" marL="0" rtl="0" algn="l">
                        <a:spcBef>
                          <a:spcPts val="0"/>
                        </a:spcBef>
                        <a:spcAft>
                          <a:spcPts val="0"/>
                        </a:spcAft>
                        <a:buNone/>
                      </a:pPr>
                      <a:r>
                        <a:rPr lang="en-US"/>
                        <a:t>Then we split the </a:t>
                      </a:r>
                      <a:r>
                        <a:rPr lang="en-US">
                          <a:highlight>
                            <a:srgbClr val="FFFF00"/>
                          </a:highlight>
                        </a:rPr>
                        <a:t>dataset</a:t>
                      </a:r>
                      <a:r>
                        <a:rPr lang="en-US"/>
                        <a:t> into training set with 16 samples, validation set with 4 samples and testing set with the remaining 20 samples.</a:t>
                      </a:r>
                      <a:endParaRPr/>
                    </a:p>
                  </a:txBody>
                  <a:tcPr marT="91425" marB="91425" marR="91425" marL="91425">
                    <a:solidFill>
                      <a:srgbClr val="E06666"/>
                    </a:solidFill>
                  </a:tcPr>
                </a:tc>
              </a:tr>
            </a:tbl>
          </a:graphicData>
        </a:graphic>
      </p:graphicFrame>
      <p:sp>
        <p:nvSpPr>
          <p:cNvPr id="387" name="Google Shape;387;ge30d653b94_0_54"/>
          <p:cNvSpPr txBox="1"/>
          <p:nvPr/>
        </p:nvSpPr>
        <p:spPr>
          <a:xfrm>
            <a:off x="896775" y="2838350"/>
            <a:ext cx="451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t>E.g:</a:t>
            </a:r>
            <a:endParaRPr u="sng">
              <a:latin typeface="Inter"/>
              <a:ea typeface="Inter"/>
              <a:cs typeface="Inter"/>
              <a:sym typeface="Inter"/>
            </a:endParaRPr>
          </a:p>
        </p:txBody>
      </p:sp>
      <p:pic>
        <p:nvPicPr>
          <p:cNvPr id="388" name="Google Shape;388;ge30d653b94_0_54"/>
          <p:cNvPicPr preferRelativeResize="0"/>
          <p:nvPr/>
        </p:nvPicPr>
        <p:blipFill rotWithShape="1">
          <a:blip r:embed="rId3">
            <a:alphaModFix/>
          </a:blip>
          <a:srcRect b="31013" l="9729" r="50327" t="19728"/>
          <a:stretch/>
        </p:blipFill>
        <p:spPr>
          <a:xfrm>
            <a:off x="4495275" y="3210000"/>
            <a:ext cx="371283" cy="342900"/>
          </a:xfrm>
          <a:prstGeom prst="rect">
            <a:avLst/>
          </a:prstGeom>
          <a:noFill/>
          <a:ln>
            <a:noFill/>
          </a:ln>
        </p:spPr>
      </p:pic>
      <p:pic>
        <p:nvPicPr>
          <p:cNvPr id="389" name="Google Shape;389;ge30d653b94_0_54"/>
          <p:cNvPicPr preferRelativeResize="0"/>
          <p:nvPr/>
        </p:nvPicPr>
        <p:blipFill rotWithShape="1">
          <a:blip r:embed="rId3">
            <a:alphaModFix/>
          </a:blip>
          <a:srcRect b="18319" l="50982" r="9074" t="32422"/>
          <a:stretch/>
        </p:blipFill>
        <p:spPr>
          <a:xfrm>
            <a:off x="8070350" y="3210007"/>
            <a:ext cx="371275" cy="34289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85">
                                            <p:txEl>
                                              <p:pRg end="0" st="0"/>
                                            </p:txEl>
                                          </p:spTgt>
                                        </p:tgtEl>
                                        <p:attrNameLst>
                                          <p:attrName>style.visibility</p:attrName>
                                        </p:attrNameLst>
                                      </p:cBhvr>
                                      <p:to>
                                        <p:strVal val="visible"/>
                                      </p:to>
                                    </p:set>
                                    <p:animEffect filter="fade" transition="in">
                                      <p:cBhvr>
                                        <p:cTn dur="1000"/>
                                        <p:tgtEl>
                                          <p:spTgt spid="385">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85">
                                            <p:txEl>
                                              <p:pRg end="1" st="1"/>
                                            </p:txEl>
                                          </p:spTgt>
                                        </p:tgtEl>
                                        <p:attrNameLst>
                                          <p:attrName>style.visibility</p:attrName>
                                        </p:attrNameLst>
                                      </p:cBhvr>
                                      <p:to>
                                        <p:strVal val="visible"/>
                                      </p:to>
                                    </p:set>
                                    <p:animEffect filter="fade" transition="in">
                                      <p:cBhvr>
                                        <p:cTn dur="1000"/>
                                        <p:tgtEl>
                                          <p:spTgt spid="385">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85">
                                            <p:txEl>
                                              <p:pRg end="2" st="2"/>
                                            </p:txEl>
                                          </p:spTgt>
                                        </p:tgtEl>
                                        <p:attrNameLst>
                                          <p:attrName>style.visibility</p:attrName>
                                        </p:attrNameLst>
                                      </p:cBhvr>
                                      <p:to>
                                        <p:strVal val="visible"/>
                                      </p:to>
                                    </p:set>
                                    <p:animEffect filter="fade" transition="in">
                                      <p:cBhvr>
                                        <p:cTn dur="1000"/>
                                        <p:tgtEl>
                                          <p:spTgt spid="385">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385">
                                            <p:txEl>
                                              <p:pRg end="3" st="3"/>
                                            </p:txEl>
                                          </p:spTgt>
                                        </p:tgtEl>
                                        <p:attrNameLst>
                                          <p:attrName>style.visibility</p:attrName>
                                        </p:attrNameLst>
                                      </p:cBhvr>
                                      <p:to>
                                        <p:strVal val="visible"/>
                                      </p:to>
                                    </p:set>
                                    <p:animEffect filter="fade" transition="in">
                                      <p:cBhvr>
                                        <p:cTn dur="1000"/>
                                        <p:tgtEl>
                                          <p:spTgt spid="385">
                                            <p:txEl>
                                              <p:pRg end="3" st="3"/>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387"/>
                                        </p:tgtEl>
                                        <p:attrNameLst>
                                          <p:attrName>style.visibility</p:attrName>
                                        </p:attrNameLst>
                                      </p:cBhvr>
                                      <p:to>
                                        <p:strVal val="visible"/>
                                      </p:to>
                                    </p:set>
                                    <p:animEffect filter="fade" transition="in">
                                      <p:cBhvr>
                                        <p:cTn dur="1000"/>
                                        <p:tgtEl>
                                          <p:spTgt spid="387"/>
                                        </p:tgtEl>
                                      </p:cBhvr>
                                    </p:animEffect>
                                  </p:childTnLst>
                                </p:cTn>
                              </p:par>
                              <p:par>
                                <p:cTn fill="hold" nodeType="withEffect" presetClass="entr" presetID="10" presetSubtype="0">
                                  <p:stCondLst>
                                    <p:cond delay="0"/>
                                  </p:stCondLst>
                                  <p:childTnLst>
                                    <p:set>
                                      <p:cBhvr>
                                        <p:cTn dur="1" fill="hold">
                                          <p:stCondLst>
                                            <p:cond delay="0"/>
                                          </p:stCondLst>
                                        </p:cTn>
                                        <p:tgtEl>
                                          <p:spTgt spid="386"/>
                                        </p:tgtEl>
                                        <p:attrNameLst>
                                          <p:attrName>style.visibility</p:attrName>
                                        </p:attrNameLst>
                                      </p:cBhvr>
                                      <p:to>
                                        <p:strVal val="visible"/>
                                      </p:to>
                                    </p:set>
                                    <p:animEffect filter="fade" transition="in">
                                      <p:cBhvr>
                                        <p:cTn dur="1000"/>
                                        <p:tgtEl>
                                          <p:spTgt spid="386"/>
                                        </p:tgtEl>
                                      </p:cBhvr>
                                    </p:animEffect>
                                  </p:childTnLst>
                                </p:cTn>
                              </p:par>
                              <p:par>
                                <p:cTn fill="hold" nodeType="withEffect" presetClass="entr" presetID="10" presetSubtype="0">
                                  <p:stCondLst>
                                    <p:cond delay="0"/>
                                  </p:stCondLst>
                                  <p:childTnLst>
                                    <p:set>
                                      <p:cBhvr>
                                        <p:cTn dur="1" fill="hold">
                                          <p:stCondLst>
                                            <p:cond delay="0"/>
                                          </p:stCondLst>
                                        </p:cTn>
                                        <p:tgtEl>
                                          <p:spTgt spid="388"/>
                                        </p:tgtEl>
                                        <p:attrNameLst>
                                          <p:attrName>style.visibility</p:attrName>
                                        </p:attrNameLst>
                                      </p:cBhvr>
                                      <p:to>
                                        <p:strVal val="visible"/>
                                      </p:to>
                                    </p:set>
                                    <p:animEffect filter="fade" transition="in">
                                      <p:cBhvr>
                                        <p:cTn dur="1000"/>
                                        <p:tgtEl>
                                          <p:spTgt spid="388"/>
                                        </p:tgtEl>
                                      </p:cBhvr>
                                    </p:animEffect>
                                  </p:childTnLst>
                                </p:cTn>
                              </p:par>
                              <p:par>
                                <p:cTn fill="hold" nodeType="withEffect" presetClass="entr" presetID="10" presetSubtype="0">
                                  <p:stCondLst>
                                    <p:cond delay="0"/>
                                  </p:stCondLst>
                                  <p:childTnLst>
                                    <p:set>
                                      <p:cBhvr>
                                        <p:cTn dur="1" fill="hold">
                                          <p:stCondLst>
                                            <p:cond delay="0"/>
                                          </p:stCondLst>
                                        </p:cTn>
                                        <p:tgtEl>
                                          <p:spTgt spid="389"/>
                                        </p:tgtEl>
                                        <p:attrNameLst>
                                          <p:attrName>style.visibility</p:attrName>
                                        </p:attrNameLst>
                                      </p:cBhvr>
                                      <p:to>
                                        <p:strVal val="visible"/>
                                      </p:to>
                                    </p:set>
                                    <p:animEffect filter="fade" transition="in">
                                      <p:cBhvr>
                                        <p:cTn dur="1000"/>
                                        <p:tgtEl>
                                          <p:spTgt spid="3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2"/>
          <p:cNvSpPr/>
          <p:nvPr/>
        </p:nvSpPr>
        <p:spPr>
          <a:xfrm flipH="1" rot="5400000">
            <a:off x="2160497" y="-2621502"/>
            <a:ext cx="4657358" cy="9587949"/>
          </a:xfrm>
          <a:prstGeom prst="rect">
            <a:avLst/>
          </a:prstGeom>
          <a:solidFill>
            <a:srgbClr val="3CBEEC">
              <a:alpha val="7058"/>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AE041"/>
              </a:solidFill>
              <a:latin typeface="Open Sans"/>
              <a:ea typeface="Open Sans"/>
              <a:cs typeface="Open Sans"/>
              <a:sym typeface="Open Sans"/>
            </a:endParaRPr>
          </a:p>
        </p:txBody>
      </p:sp>
      <p:sp>
        <p:nvSpPr>
          <p:cNvPr id="67" name="Google Shape;67;p2"/>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68" name="Google Shape;68;p2"/>
          <p:cNvSpPr txBox="1"/>
          <p:nvPr/>
        </p:nvSpPr>
        <p:spPr>
          <a:xfrm>
            <a:off x="606287" y="4909930"/>
            <a:ext cx="18473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 name="Google Shape;69;p2"/>
          <p:cNvSpPr txBox="1"/>
          <p:nvPr/>
        </p:nvSpPr>
        <p:spPr>
          <a:xfrm>
            <a:off x="2541799" y="1869583"/>
            <a:ext cx="3921254" cy="86177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5000"/>
              <a:buFont typeface="Arial"/>
              <a:buNone/>
            </a:pPr>
            <a:r>
              <a:rPr b="1" i="0" lang="en-US" sz="5000" u="none" cap="none" strike="noStrike">
                <a:solidFill>
                  <a:schemeClr val="dk1"/>
                </a:solidFill>
                <a:latin typeface="Inter"/>
                <a:ea typeface="Inter"/>
                <a:cs typeface="Inter"/>
                <a:sym typeface="Inter"/>
              </a:rPr>
              <a:t>Agenda</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ge30d653b94_0_199"/>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a:t>‹#›</a:t>
            </a:fld>
            <a:endParaRPr/>
          </a:p>
        </p:txBody>
      </p:sp>
      <p:cxnSp>
        <p:nvCxnSpPr>
          <p:cNvPr id="396" name="Google Shape;396;ge30d653b94_0_199"/>
          <p:cNvCxnSpPr>
            <a:stCxn id="397" idx="3"/>
            <a:endCxn id="398" idx="1"/>
          </p:cNvCxnSpPr>
          <p:nvPr/>
        </p:nvCxnSpPr>
        <p:spPr>
          <a:xfrm flipH="1">
            <a:off x="4918759" y="2681800"/>
            <a:ext cx="354900" cy="923400"/>
          </a:xfrm>
          <a:prstGeom prst="bentConnector3">
            <a:avLst>
              <a:gd fmla="val 49994" name="adj1"/>
            </a:avLst>
          </a:prstGeom>
          <a:noFill/>
          <a:ln cap="flat" cmpd="sng" w="9525">
            <a:solidFill>
              <a:srgbClr val="C2C2C2"/>
            </a:solidFill>
            <a:prstDash val="solid"/>
            <a:round/>
            <a:headEnd len="sm" w="sm" type="none"/>
            <a:tailEnd len="sm" w="sm" type="none"/>
          </a:ln>
        </p:spPr>
      </p:cxnSp>
      <p:cxnSp>
        <p:nvCxnSpPr>
          <p:cNvPr id="399" name="Google Shape;399;ge30d653b94_0_199"/>
          <p:cNvCxnSpPr>
            <a:stCxn id="397" idx="3"/>
            <a:endCxn id="400" idx="1"/>
          </p:cNvCxnSpPr>
          <p:nvPr/>
        </p:nvCxnSpPr>
        <p:spPr>
          <a:xfrm rot="10800000">
            <a:off x="4918759" y="1785700"/>
            <a:ext cx="354900" cy="896100"/>
          </a:xfrm>
          <a:prstGeom prst="bentConnector3">
            <a:avLst>
              <a:gd fmla="val 49994" name="adj1"/>
            </a:avLst>
          </a:prstGeom>
          <a:noFill/>
          <a:ln cap="flat" cmpd="sng" w="9525">
            <a:solidFill>
              <a:srgbClr val="C2C2C2"/>
            </a:solidFill>
            <a:prstDash val="solid"/>
            <a:round/>
            <a:headEnd len="sm" w="sm" type="none"/>
            <a:tailEnd len="sm" w="sm" type="none"/>
          </a:ln>
        </p:spPr>
      </p:cxnSp>
      <p:sp>
        <p:nvSpPr>
          <p:cNvPr id="401" name="Google Shape;401;ge30d653b94_0_199"/>
          <p:cNvSpPr/>
          <p:nvPr/>
        </p:nvSpPr>
        <p:spPr>
          <a:xfrm flipH="1" rot="5400000">
            <a:off x="7014800" y="2419150"/>
            <a:ext cx="3241200" cy="525300"/>
          </a:xfrm>
          <a:prstGeom prst="roundRect">
            <a:avLst>
              <a:gd fmla="val 16667" name="adj"/>
            </a:avLst>
          </a:prstGeom>
          <a:solidFill>
            <a:srgbClr val="A1C3FA"/>
          </a:solidFill>
          <a:ln cap="flat" cmpd="sng" w="9525">
            <a:solidFill>
              <a:srgbClr val="0944A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Roboto"/>
                <a:ea typeface="Roboto"/>
                <a:cs typeface="Roboto"/>
                <a:sym typeface="Roboto"/>
              </a:rPr>
              <a:t>Final Prediction</a:t>
            </a:r>
            <a:endParaRPr b="1" i="0" sz="1200" u="none" cap="none" strike="noStrike">
              <a:solidFill>
                <a:schemeClr val="dk1"/>
              </a:solidFill>
              <a:latin typeface="Roboto"/>
              <a:ea typeface="Roboto"/>
              <a:cs typeface="Roboto"/>
              <a:sym typeface="Roboto"/>
            </a:endParaRPr>
          </a:p>
        </p:txBody>
      </p:sp>
      <p:sp>
        <p:nvSpPr>
          <p:cNvPr id="400" name="Google Shape;400;ge30d653b94_0_199"/>
          <p:cNvSpPr/>
          <p:nvPr/>
        </p:nvSpPr>
        <p:spPr>
          <a:xfrm flipH="1">
            <a:off x="3685198" y="1522925"/>
            <a:ext cx="1233600" cy="525300"/>
          </a:xfrm>
          <a:prstGeom prst="roundRect">
            <a:avLst>
              <a:gd fmla="val 16667" name="adj"/>
            </a:avLst>
          </a:prstGeom>
          <a:solidFill>
            <a:srgbClr val="E69138"/>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TEXTCAT_S (sentences)</a:t>
            </a:r>
            <a:endParaRPr b="0" i="0" sz="1100" u="none" cap="none" strike="noStrike">
              <a:solidFill>
                <a:srgbClr val="FFFFFF"/>
              </a:solidFill>
              <a:latin typeface="Roboto"/>
              <a:ea typeface="Roboto"/>
              <a:cs typeface="Roboto"/>
              <a:sym typeface="Roboto"/>
            </a:endParaRPr>
          </a:p>
        </p:txBody>
      </p:sp>
      <p:sp>
        <p:nvSpPr>
          <p:cNvPr id="398" name="Google Shape;398;ge30d653b94_0_199"/>
          <p:cNvSpPr/>
          <p:nvPr/>
        </p:nvSpPr>
        <p:spPr>
          <a:xfrm flipH="1">
            <a:off x="3685198" y="3342525"/>
            <a:ext cx="1233600" cy="525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TEXTCAT_D</a:t>
            </a:r>
            <a:r>
              <a:rPr b="0" i="0" lang="en-US" sz="1100" u="none" cap="none" strike="noStrike">
                <a:solidFill>
                  <a:srgbClr val="FFFFFF"/>
                </a:solidFill>
                <a:latin typeface="Roboto"/>
                <a:ea typeface="Roboto"/>
                <a:cs typeface="Roboto"/>
                <a:sym typeface="Roboto"/>
              </a:rPr>
              <a:t> (dataset)</a:t>
            </a:r>
            <a:endParaRPr b="0" i="0" sz="1100" u="none" cap="none" strike="noStrike">
              <a:solidFill>
                <a:srgbClr val="FFFFFF"/>
              </a:solidFill>
              <a:latin typeface="Roboto"/>
              <a:ea typeface="Roboto"/>
              <a:cs typeface="Roboto"/>
              <a:sym typeface="Roboto"/>
            </a:endParaRPr>
          </a:p>
        </p:txBody>
      </p:sp>
      <p:sp>
        <p:nvSpPr>
          <p:cNvPr id="402" name="Google Shape;402;ge30d653b94_0_199"/>
          <p:cNvSpPr/>
          <p:nvPr/>
        </p:nvSpPr>
        <p:spPr>
          <a:xfrm flipH="1">
            <a:off x="205250" y="10599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Text Cleaning</a:t>
            </a:r>
            <a:endParaRPr b="0" i="0" sz="1100" u="none" cap="none" strike="noStrike">
              <a:solidFill>
                <a:srgbClr val="FFFFFF"/>
              </a:solidFill>
              <a:latin typeface="Roboto"/>
              <a:ea typeface="Roboto"/>
              <a:cs typeface="Roboto"/>
              <a:sym typeface="Roboto"/>
            </a:endParaRPr>
          </a:p>
        </p:txBody>
      </p:sp>
      <p:sp>
        <p:nvSpPr>
          <p:cNvPr id="403" name="Google Shape;403;ge30d653b94_0_199"/>
          <p:cNvSpPr/>
          <p:nvPr/>
        </p:nvSpPr>
        <p:spPr>
          <a:xfrm flipH="1">
            <a:off x="205250" y="19662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spaCy sentences selection</a:t>
            </a:r>
            <a:endParaRPr b="0" i="0" sz="1100" u="none" cap="none" strike="noStrike">
              <a:solidFill>
                <a:srgbClr val="FFFFFF"/>
              </a:solidFill>
              <a:latin typeface="Roboto"/>
              <a:ea typeface="Roboto"/>
              <a:cs typeface="Roboto"/>
              <a:sym typeface="Roboto"/>
            </a:endParaRPr>
          </a:p>
        </p:txBody>
      </p:sp>
      <p:sp>
        <p:nvSpPr>
          <p:cNvPr id="404" name="Google Shape;404;ge30d653b94_0_199"/>
          <p:cNvSpPr/>
          <p:nvPr/>
        </p:nvSpPr>
        <p:spPr>
          <a:xfrm flipH="1">
            <a:off x="205250" y="28714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Sentences with similar words to dataset</a:t>
            </a:r>
            <a:endParaRPr b="0" i="0" sz="1100" u="none" cap="none" strike="noStrike">
              <a:solidFill>
                <a:srgbClr val="FFFFFF"/>
              </a:solidFill>
              <a:latin typeface="Roboto"/>
              <a:ea typeface="Roboto"/>
              <a:cs typeface="Roboto"/>
              <a:sym typeface="Roboto"/>
            </a:endParaRPr>
          </a:p>
        </p:txBody>
      </p:sp>
      <p:sp>
        <p:nvSpPr>
          <p:cNvPr id="405" name="Google Shape;405;ge30d653b94_0_199"/>
          <p:cNvSpPr/>
          <p:nvPr/>
        </p:nvSpPr>
        <p:spPr>
          <a:xfrm flipH="1">
            <a:off x="205250" y="37777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chemeClr val="lt1"/>
                </a:solidFill>
                <a:latin typeface="Roboto"/>
                <a:ea typeface="Roboto"/>
                <a:cs typeface="Roboto"/>
                <a:sym typeface="Roboto"/>
              </a:rPr>
              <a:t>Abbreviation detector and known dataset string matching</a:t>
            </a:r>
            <a:endParaRPr b="0" i="0" sz="1100" u="none" cap="none" strike="noStrike">
              <a:solidFill>
                <a:srgbClr val="FFFFFF"/>
              </a:solidFill>
              <a:latin typeface="Roboto"/>
              <a:ea typeface="Roboto"/>
              <a:cs typeface="Roboto"/>
              <a:sym typeface="Roboto"/>
            </a:endParaRPr>
          </a:p>
        </p:txBody>
      </p:sp>
      <p:cxnSp>
        <p:nvCxnSpPr>
          <p:cNvPr id="406" name="Google Shape;406;ge30d653b94_0_199"/>
          <p:cNvCxnSpPr>
            <a:stCxn id="407" idx="3"/>
            <a:endCxn id="402" idx="1"/>
          </p:cNvCxnSpPr>
          <p:nvPr/>
        </p:nvCxnSpPr>
        <p:spPr>
          <a:xfrm rot="10800000">
            <a:off x="1852963" y="1322500"/>
            <a:ext cx="268500" cy="13590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408" name="Google Shape;408;ge30d653b94_0_199"/>
          <p:cNvCxnSpPr>
            <a:stCxn id="407" idx="3"/>
            <a:endCxn id="403" idx="1"/>
          </p:cNvCxnSpPr>
          <p:nvPr/>
        </p:nvCxnSpPr>
        <p:spPr>
          <a:xfrm rot="10800000">
            <a:off x="1852963" y="2228800"/>
            <a:ext cx="268500" cy="4527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409" name="Google Shape;409;ge30d653b94_0_199"/>
          <p:cNvCxnSpPr>
            <a:stCxn id="404" idx="1"/>
            <a:endCxn id="407" idx="3"/>
          </p:cNvCxnSpPr>
          <p:nvPr/>
        </p:nvCxnSpPr>
        <p:spPr>
          <a:xfrm flipH="1" rot="10800000">
            <a:off x="1852850" y="2681400"/>
            <a:ext cx="268500" cy="4527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410" name="Google Shape;410;ge30d653b94_0_199"/>
          <p:cNvCxnSpPr>
            <a:stCxn id="405" idx="1"/>
            <a:endCxn id="407" idx="3"/>
          </p:cNvCxnSpPr>
          <p:nvPr/>
        </p:nvCxnSpPr>
        <p:spPr>
          <a:xfrm flipH="1" rot="10800000">
            <a:off x="1852850" y="2681400"/>
            <a:ext cx="268500" cy="1359000"/>
          </a:xfrm>
          <a:prstGeom prst="bentConnector3">
            <a:avLst>
              <a:gd fmla="val 50021" name="adj1"/>
            </a:avLst>
          </a:prstGeom>
          <a:noFill/>
          <a:ln cap="flat" cmpd="sng" w="9525">
            <a:solidFill>
              <a:srgbClr val="C2C2C2"/>
            </a:solidFill>
            <a:prstDash val="solid"/>
            <a:round/>
            <a:headEnd len="sm" w="sm" type="none"/>
            <a:tailEnd len="sm" w="sm" type="none"/>
          </a:ln>
        </p:spPr>
      </p:cxnSp>
      <p:sp>
        <p:nvSpPr>
          <p:cNvPr id="411" name="Google Shape;411;ge30d653b94_0_199"/>
          <p:cNvSpPr/>
          <p:nvPr/>
        </p:nvSpPr>
        <p:spPr>
          <a:xfrm flipH="1">
            <a:off x="3685190" y="2418850"/>
            <a:ext cx="1233600" cy="525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NER</a:t>
            </a:r>
            <a:r>
              <a:rPr b="0" i="0" lang="en-US" sz="1100" u="none" cap="none" strike="noStrike">
                <a:solidFill>
                  <a:schemeClr val="lt1"/>
                </a:solidFill>
                <a:latin typeface="Roboto"/>
                <a:ea typeface="Roboto"/>
                <a:cs typeface="Roboto"/>
                <a:sym typeface="Roboto"/>
              </a:rPr>
              <a:t> model</a:t>
            </a:r>
            <a:endParaRPr b="0" i="0" sz="1100" u="none" cap="none" strike="noStrike">
              <a:solidFill>
                <a:srgbClr val="FFFFFF"/>
              </a:solidFill>
              <a:latin typeface="Roboto"/>
              <a:ea typeface="Roboto"/>
              <a:cs typeface="Roboto"/>
              <a:sym typeface="Roboto"/>
            </a:endParaRPr>
          </a:p>
        </p:txBody>
      </p:sp>
      <p:sp>
        <p:nvSpPr>
          <p:cNvPr id="407" name="Google Shape;407;ge30d653b94_0_199"/>
          <p:cNvSpPr/>
          <p:nvPr/>
        </p:nvSpPr>
        <p:spPr>
          <a:xfrm flipH="1">
            <a:off x="2121463" y="2418850"/>
            <a:ext cx="1228800" cy="525300"/>
          </a:xfrm>
          <a:prstGeom prst="roundRect">
            <a:avLst>
              <a:gd fmla="val 16667" name="adj"/>
            </a:avLst>
          </a:prstGeom>
          <a:solidFill>
            <a:srgbClr val="6AA84F"/>
          </a:solidFill>
          <a:ln cap="flat" cmpd="sng" w="9525">
            <a:solidFill>
              <a:srgbClr val="274E1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oboto"/>
                <a:ea typeface="Roboto"/>
                <a:cs typeface="Roboto"/>
                <a:sym typeface="Roboto"/>
              </a:rPr>
              <a:t>Manual selection of sentences and datasets</a:t>
            </a:r>
            <a:endParaRPr b="0" i="0" sz="1000" u="none" cap="none" strike="noStrike">
              <a:solidFill>
                <a:srgbClr val="FFFFFF"/>
              </a:solidFill>
              <a:latin typeface="Roboto"/>
              <a:ea typeface="Roboto"/>
              <a:cs typeface="Roboto"/>
              <a:sym typeface="Roboto"/>
            </a:endParaRPr>
          </a:p>
        </p:txBody>
      </p:sp>
      <p:cxnSp>
        <p:nvCxnSpPr>
          <p:cNvPr id="412" name="Google Shape;412;ge30d653b94_0_199"/>
          <p:cNvCxnSpPr>
            <a:stCxn id="407" idx="1"/>
            <a:endCxn id="398" idx="3"/>
          </p:cNvCxnSpPr>
          <p:nvPr/>
        </p:nvCxnSpPr>
        <p:spPr>
          <a:xfrm>
            <a:off x="3350263" y="2681500"/>
            <a:ext cx="334800" cy="923700"/>
          </a:xfrm>
          <a:prstGeom prst="bentConnector3">
            <a:avLst>
              <a:gd fmla="val 50020" name="adj1"/>
            </a:avLst>
          </a:prstGeom>
          <a:noFill/>
          <a:ln cap="flat" cmpd="sng" w="9525">
            <a:solidFill>
              <a:srgbClr val="C2C2C2"/>
            </a:solidFill>
            <a:prstDash val="solid"/>
            <a:round/>
            <a:headEnd len="sm" w="sm" type="none"/>
            <a:tailEnd len="sm" w="sm" type="none"/>
          </a:ln>
        </p:spPr>
      </p:cxnSp>
      <p:cxnSp>
        <p:nvCxnSpPr>
          <p:cNvPr id="413" name="Google Shape;413;ge30d653b94_0_199"/>
          <p:cNvCxnSpPr>
            <a:stCxn id="407" idx="1"/>
            <a:endCxn id="400" idx="3"/>
          </p:cNvCxnSpPr>
          <p:nvPr/>
        </p:nvCxnSpPr>
        <p:spPr>
          <a:xfrm flipH="1" rot="10800000">
            <a:off x="3350263" y="1785700"/>
            <a:ext cx="334800" cy="895800"/>
          </a:xfrm>
          <a:prstGeom prst="bentConnector3">
            <a:avLst>
              <a:gd fmla="val 50020" name="adj1"/>
            </a:avLst>
          </a:prstGeom>
          <a:noFill/>
          <a:ln cap="flat" cmpd="sng" w="9525">
            <a:solidFill>
              <a:srgbClr val="C2C2C2"/>
            </a:solidFill>
            <a:prstDash val="solid"/>
            <a:round/>
            <a:headEnd len="sm" w="sm" type="none"/>
            <a:tailEnd len="sm" w="sm" type="none"/>
          </a:ln>
        </p:spPr>
      </p:cxnSp>
      <p:cxnSp>
        <p:nvCxnSpPr>
          <p:cNvPr id="414" name="Google Shape;414;ge30d653b94_0_199"/>
          <p:cNvCxnSpPr>
            <a:stCxn id="407" idx="1"/>
            <a:endCxn id="411" idx="3"/>
          </p:cNvCxnSpPr>
          <p:nvPr/>
        </p:nvCxnSpPr>
        <p:spPr>
          <a:xfrm>
            <a:off x="3350263" y="2681500"/>
            <a:ext cx="334800" cy="600"/>
          </a:xfrm>
          <a:prstGeom prst="bentConnector3">
            <a:avLst>
              <a:gd fmla="val 50019" name="adj1"/>
            </a:avLst>
          </a:prstGeom>
          <a:noFill/>
          <a:ln cap="flat" cmpd="sng" w="9525">
            <a:solidFill>
              <a:srgbClr val="C2C2C2"/>
            </a:solidFill>
            <a:prstDash val="solid"/>
            <a:round/>
            <a:headEnd len="sm" w="sm" type="none"/>
            <a:tailEnd len="sm" w="sm" type="none"/>
          </a:ln>
        </p:spPr>
      </p:cxnSp>
      <p:cxnSp>
        <p:nvCxnSpPr>
          <p:cNvPr id="415" name="Google Shape;415;ge30d653b94_0_199"/>
          <p:cNvCxnSpPr>
            <a:stCxn id="397" idx="3"/>
            <a:endCxn id="411" idx="1"/>
          </p:cNvCxnSpPr>
          <p:nvPr/>
        </p:nvCxnSpPr>
        <p:spPr>
          <a:xfrm flipH="1">
            <a:off x="4918759" y="2681800"/>
            <a:ext cx="354900" cy="600"/>
          </a:xfrm>
          <a:prstGeom prst="bentConnector3">
            <a:avLst>
              <a:gd fmla="val 49996" name="adj1"/>
            </a:avLst>
          </a:prstGeom>
          <a:noFill/>
          <a:ln cap="flat" cmpd="sng" w="9525">
            <a:solidFill>
              <a:srgbClr val="C2C2C2"/>
            </a:solidFill>
            <a:prstDash val="solid"/>
            <a:round/>
            <a:headEnd len="sm" w="sm" type="none"/>
            <a:tailEnd len="sm" w="sm" type="none"/>
          </a:ln>
        </p:spPr>
      </p:cxnSp>
      <p:sp>
        <p:nvSpPr>
          <p:cNvPr id="416" name="Google Shape;416;ge30d653b94_0_199"/>
          <p:cNvSpPr/>
          <p:nvPr/>
        </p:nvSpPr>
        <p:spPr>
          <a:xfrm>
            <a:off x="205250" y="310700"/>
            <a:ext cx="2766600" cy="447300"/>
          </a:xfrm>
          <a:prstGeom prst="homePlate">
            <a:avLst>
              <a:gd fmla="val 50000" name="adj"/>
            </a:avLst>
          </a:prstGeom>
          <a:solidFill>
            <a:srgbClr val="6FA8DC"/>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Preparing the data ... </a:t>
            </a:r>
            <a:endParaRPr b="1" i="0" sz="1400" u="none" cap="none" strike="noStrike">
              <a:solidFill>
                <a:srgbClr val="000000"/>
              </a:solidFill>
              <a:latin typeface="Arial"/>
              <a:ea typeface="Arial"/>
              <a:cs typeface="Arial"/>
              <a:sym typeface="Arial"/>
            </a:endParaRPr>
          </a:p>
        </p:txBody>
      </p:sp>
      <p:sp>
        <p:nvSpPr>
          <p:cNvPr id="417" name="Google Shape;417;ge30d653b94_0_199"/>
          <p:cNvSpPr/>
          <p:nvPr/>
        </p:nvSpPr>
        <p:spPr>
          <a:xfrm>
            <a:off x="2895600" y="308050"/>
            <a:ext cx="2378100" cy="452700"/>
          </a:xfrm>
          <a:prstGeom prst="chevron">
            <a:avLst>
              <a:gd fmla="val 50000" name="adj"/>
            </a:avLst>
          </a:prstGeom>
          <a:solidFill>
            <a:srgbClr val="F6B26B"/>
          </a:solidFill>
          <a:ln cap="flat" cmpd="sng" w="952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Training models ...</a:t>
            </a:r>
            <a:endParaRPr b="1" i="0" sz="1400" u="none" cap="none" strike="noStrike">
              <a:solidFill>
                <a:srgbClr val="000000"/>
              </a:solidFill>
              <a:latin typeface="Arial"/>
              <a:ea typeface="Arial"/>
              <a:cs typeface="Arial"/>
              <a:sym typeface="Arial"/>
            </a:endParaRPr>
          </a:p>
        </p:txBody>
      </p:sp>
      <p:sp>
        <p:nvSpPr>
          <p:cNvPr id="418" name="Google Shape;418;ge30d653b94_0_199"/>
          <p:cNvSpPr/>
          <p:nvPr/>
        </p:nvSpPr>
        <p:spPr>
          <a:xfrm>
            <a:off x="5147400" y="308050"/>
            <a:ext cx="3750600" cy="452700"/>
          </a:xfrm>
          <a:prstGeom prst="chevron">
            <a:avLst>
              <a:gd fmla="val 50000" name="adj"/>
            </a:avLst>
          </a:prstGeom>
          <a:solidFill>
            <a:srgbClr val="A1C3FA"/>
          </a:solidFill>
          <a:ln cap="flat" cmpd="sng" w="952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Putting it all together ...</a:t>
            </a:r>
            <a:endParaRPr b="1" i="0" sz="1400" u="none" cap="none" strike="noStrike">
              <a:solidFill>
                <a:srgbClr val="000000"/>
              </a:solidFill>
              <a:latin typeface="Arial"/>
              <a:ea typeface="Arial"/>
              <a:cs typeface="Arial"/>
              <a:sym typeface="Arial"/>
            </a:endParaRPr>
          </a:p>
        </p:txBody>
      </p:sp>
      <p:sp>
        <p:nvSpPr>
          <p:cNvPr id="419" name="Google Shape;419;ge30d653b94_0_199"/>
          <p:cNvSpPr/>
          <p:nvPr/>
        </p:nvSpPr>
        <p:spPr>
          <a:xfrm flipH="1">
            <a:off x="6601374" y="1060250"/>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Text Cleaning</a:t>
            </a:r>
            <a:endParaRPr b="0" i="0" sz="900" u="none" cap="none" strike="noStrike">
              <a:solidFill>
                <a:srgbClr val="FFFFFF"/>
              </a:solidFill>
              <a:latin typeface="Roboto"/>
              <a:ea typeface="Roboto"/>
              <a:cs typeface="Roboto"/>
              <a:sym typeface="Roboto"/>
            </a:endParaRPr>
          </a:p>
        </p:txBody>
      </p:sp>
      <p:sp>
        <p:nvSpPr>
          <p:cNvPr id="420" name="Google Shape;420;ge30d653b94_0_199"/>
          <p:cNvSpPr/>
          <p:nvPr/>
        </p:nvSpPr>
        <p:spPr>
          <a:xfrm flipH="1">
            <a:off x="6601374" y="1634702"/>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spaCy sentences selection</a:t>
            </a:r>
            <a:endParaRPr b="0" i="0" sz="900" u="none" cap="none" strike="noStrike">
              <a:solidFill>
                <a:srgbClr val="FFFFFF"/>
              </a:solidFill>
              <a:latin typeface="Roboto"/>
              <a:ea typeface="Roboto"/>
              <a:cs typeface="Roboto"/>
              <a:sym typeface="Roboto"/>
            </a:endParaRPr>
          </a:p>
        </p:txBody>
      </p:sp>
      <p:sp>
        <p:nvSpPr>
          <p:cNvPr id="421" name="Google Shape;421;ge30d653b94_0_199"/>
          <p:cNvSpPr/>
          <p:nvPr/>
        </p:nvSpPr>
        <p:spPr>
          <a:xfrm flipH="1">
            <a:off x="6601374" y="2209154"/>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lt1"/>
                </a:solidFill>
                <a:latin typeface="Roboto"/>
                <a:ea typeface="Roboto"/>
                <a:cs typeface="Roboto"/>
                <a:sym typeface="Roboto"/>
              </a:rPr>
              <a:t>Abbreviation detector and known dataset string matching</a:t>
            </a:r>
            <a:endParaRPr b="0" i="0" sz="900" u="none" cap="none" strike="noStrike">
              <a:solidFill>
                <a:srgbClr val="FFFFFF"/>
              </a:solidFill>
              <a:latin typeface="Roboto"/>
              <a:ea typeface="Roboto"/>
              <a:cs typeface="Roboto"/>
              <a:sym typeface="Roboto"/>
            </a:endParaRPr>
          </a:p>
        </p:txBody>
      </p:sp>
      <p:sp>
        <p:nvSpPr>
          <p:cNvPr id="397" name="Google Shape;397;ge30d653b94_0_199"/>
          <p:cNvSpPr/>
          <p:nvPr/>
        </p:nvSpPr>
        <p:spPr>
          <a:xfrm flipH="1">
            <a:off x="5273659" y="2419150"/>
            <a:ext cx="995700" cy="525300"/>
          </a:xfrm>
          <a:prstGeom prst="roundRect">
            <a:avLst>
              <a:gd fmla="val 16667" name="adj"/>
            </a:avLst>
          </a:prstGeom>
          <a:solidFill>
            <a:srgbClr val="CC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6th Place Notebook</a:t>
            </a:r>
            <a:endParaRPr b="0" i="0" sz="1100" u="none" cap="none" strike="noStrike">
              <a:solidFill>
                <a:srgbClr val="FFFFFF"/>
              </a:solidFill>
              <a:latin typeface="Roboto"/>
              <a:ea typeface="Roboto"/>
              <a:cs typeface="Roboto"/>
              <a:sym typeface="Roboto"/>
            </a:endParaRPr>
          </a:p>
        </p:txBody>
      </p:sp>
      <p:sp>
        <p:nvSpPr>
          <p:cNvPr id="422" name="Google Shape;422;ge30d653b94_0_199"/>
          <p:cNvSpPr/>
          <p:nvPr/>
        </p:nvSpPr>
        <p:spPr>
          <a:xfrm flipH="1">
            <a:off x="6601375" y="2788089"/>
            <a:ext cx="1366800" cy="444300"/>
          </a:xfrm>
          <a:prstGeom prst="roundRect">
            <a:avLst>
              <a:gd fmla="val 16667" name="adj"/>
            </a:avLst>
          </a:prstGeom>
          <a:solidFill>
            <a:srgbClr val="E69138"/>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TEXTCAT_S (sentences)</a:t>
            </a:r>
            <a:endParaRPr b="0" i="0" sz="1100" u="none" cap="none" strike="noStrike">
              <a:solidFill>
                <a:srgbClr val="FFFFFF"/>
              </a:solidFill>
              <a:latin typeface="Roboto"/>
              <a:ea typeface="Roboto"/>
              <a:cs typeface="Roboto"/>
              <a:sym typeface="Roboto"/>
            </a:endParaRPr>
          </a:p>
        </p:txBody>
      </p:sp>
      <p:sp>
        <p:nvSpPr>
          <p:cNvPr id="423" name="Google Shape;423;ge30d653b94_0_199"/>
          <p:cNvSpPr/>
          <p:nvPr/>
        </p:nvSpPr>
        <p:spPr>
          <a:xfrm flipH="1">
            <a:off x="6601375" y="3857075"/>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TEXTCAT_D</a:t>
            </a:r>
            <a:r>
              <a:rPr b="0" i="0" lang="en-US" sz="1100" u="none" cap="none" strike="noStrike">
                <a:solidFill>
                  <a:srgbClr val="FFFFFF"/>
                </a:solidFill>
                <a:latin typeface="Roboto"/>
                <a:ea typeface="Roboto"/>
                <a:cs typeface="Roboto"/>
                <a:sym typeface="Roboto"/>
              </a:rPr>
              <a:t> (dataset)</a:t>
            </a:r>
            <a:endParaRPr b="0" i="0" sz="1100" u="none" cap="none" strike="noStrike">
              <a:solidFill>
                <a:srgbClr val="FFFFFF"/>
              </a:solidFill>
              <a:latin typeface="Roboto"/>
              <a:ea typeface="Roboto"/>
              <a:cs typeface="Roboto"/>
              <a:sym typeface="Roboto"/>
            </a:endParaRPr>
          </a:p>
        </p:txBody>
      </p:sp>
      <p:sp>
        <p:nvSpPr>
          <p:cNvPr id="424" name="Google Shape;424;ge30d653b94_0_199"/>
          <p:cNvSpPr/>
          <p:nvPr/>
        </p:nvSpPr>
        <p:spPr>
          <a:xfrm flipH="1">
            <a:off x="6601367" y="3322586"/>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NER</a:t>
            </a:r>
            <a:r>
              <a:rPr b="0" i="0" lang="en-US" sz="1100" u="none" cap="none" strike="noStrike">
                <a:solidFill>
                  <a:schemeClr val="lt1"/>
                </a:solidFill>
                <a:latin typeface="Roboto"/>
                <a:ea typeface="Roboto"/>
                <a:cs typeface="Roboto"/>
                <a:sym typeface="Roboto"/>
              </a:rPr>
              <a:t> model</a:t>
            </a:r>
            <a:endParaRPr b="0" i="0" sz="1100" u="none" cap="none" strike="noStrike">
              <a:solidFill>
                <a:srgbClr val="FFFFFF"/>
              </a:solidFill>
              <a:latin typeface="Roboto"/>
              <a:ea typeface="Roboto"/>
              <a:cs typeface="Roboto"/>
              <a:sym typeface="Roboto"/>
            </a:endParaRPr>
          </a:p>
        </p:txBody>
      </p:sp>
      <p:cxnSp>
        <p:nvCxnSpPr>
          <p:cNvPr id="425" name="Google Shape;425;ge30d653b94_0_199"/>
          <p:cNvCxnSpPr>
            <a:stCxn id="419" idx="3"/>
            <a:endCxn id="397" idx="1"/>
          </p:cNvCxnSpPr>
          <p:nvPr/>
        </p:nvCxnSpPr>
        <p:spPr>
          <a:xfrm flipH="1">
            <a:off x="6269274" y="1282400"/>
            <a:ext cx="332100" cy="1399500"/>
          </a:xfrm>
          <a:prstGeom prst="bentConnector3">
            <a:avLst>
              <a:gd fmla="val 49987" name="adj1"/>
            </a:avLst>
          </a:prstGeom>
          <a:noFill/>
          <a:ln cap="flat" cmpd="sng" w="28575">
            <a:solidFill>
              <a:srgbClr val="C2C2C2"/>
            </a:solidFill>
            <a:prstDash val="solid"/>
            <a:round/>
            <a:headEnd len="sm" w="sm" type="none"/>
            <a:tailEnd len="sm" w="sm" type="none"/>
          </a:ln>
        </p:spPr>
      </p:cxnSp>
      <p:cxnSp>
        <p:nvCxnSpPr>
          <p:cNvPr id="426" name="Google Shape;426;ge30d653b94_0_199"/>
          <p:cNvCxnSpPr>
            <a:stCxn id="423" idx="1"/>
            <a:endCxn id="401" idx="2"/>
          </p:cNvCxnSpPr>
          <p:nvPr/>
        </p:nvCxnSpPr>
        <p:spPr>
          <a:xfrm flipH="1" rot="10800000">
            <a:off x="7968175" y="2681825"/>
            <a:ext cx="404700" cy="1397400"/>
          </a:xfrm>
          <a:prstGeom prst="bentConnector3">
            <a:avLst>
              <a:gd fmla="val 49985" name="adj1"/>
            </a:avLst>
          </a:prstGeom>
          <a:noFill/>
          <a:ln cap="flat" cmpd="sng" w="28575">
            <a:solidFill>
              <a:srgbClr val="C2C2C2"/>
            </a:solidFill>
            <a:prstDash val="solid"/>
            <a:round/>
            <a:headEnd len="sm" w="sm" type="none"/>
            <a:tailEnd len="sm" w="sm" type="none"/>
          </a:ln>
        </p:spPr>
      </p:cxnSp>
      <p:cxnSp>
        <p:nvCxnSpPr>
          <p:cNvPr id="427" name="Google Shape;427;ge30d653b94_0_199"/>
          <p:cNvCxnSpPr>
            <a:stCxn id="424" idx="2"/>
            <a:endCxn id="423" idx="0"/>
          </p:cNvCxnSpPr>
          <p:nvPr/>
        </p:nvCxnSpPr>
        <p:spPr>
          <a:xfrm flipH="1" rot="-5400000">
            <a:off x="7239917" y="3811736"/>
            <a:ext cx="90300" cy="600"/>
          </a:xfrm>
          <a:prstGeom prst="bentConnector3">
            <a:avLst>
              <a:gd fmla="val 49939" name="adj1"/>
            </a:avLst>
          </a:prstGeom>
          <a:noFill/>
          <a:ln cap="flat" cmpd="sng" w="9525">
            <a:solidFill>
              <a:srgbClr val="C2C2C2"/>
            </a:solidFill>
            <a:prstDash val="solid"/>
            <a:round/>
            <a:headEnd len="sm" w="sm" type="none"/>
            <a:tailEnd len="sm" w="sm" type="none"/>
          </a:ln>
        </p:spPr>
      </p:cxnSp>
      <p:cxnSp>
        <p:nvCxnSpPr>
          <p:cNvPr id="428" name="Google Shape;428;ge30d653b94_0_199"/>
          <p:cNvCxnSpPr>
            <a:stCxn id="421" idx="2"/>
            <a:endCxn id="422" idx="0"/>
          </p:cNvCxnSpPr>
          <p:nvPr/>
        </p:nvCxnSpPr>
        <p:spPr>
          <a:xfrm flipH="1" rot="-5400000">
            <a:off x="7217724" y="2720504"/>
            <a:ext cx="134700" cy="600"/>
          </a:xfrm>
          <a:prstGeom prst="bentConnector3">
            <a:avLst>
              <a:gd fmla="val 49976" name="adj1"/>
            </a:avLst>
          </a:prstGeom>
          <a:noFill/>
          <a:ln cap="flat" cmpd="sng" w="9525">
            <a:solidFill>
              <a:srgbClr val="C2C2C2"/>
            </a:solidFill>
            <a:prstDash val="solid"/>
            <a:round/>
            <a:headEnd len="sm" w="sm" type="none"/>
            <a:tailEnd len="sm" w="sm" type="none"/>
          </a:ln>
        </p:spPr>
      </p:cxnSp>
      <p:cxnSp>
        <p:nvCxnSpPr>
          <p:cNvPr id="429" name="Google Shape;429;ge30d653b94_0_199"/>
          <p:cNvCxnSpPr>
            <a:stCxn id="420" idx="2"/>
            <a:endCxn id="421" idx="0"/>
          </p:cNvCxnSpPr>
          <p:nvPr/>
        </p:nvCxnSpPr>
        <p:spPr>
          <a:xfrm flipH="1" rot="-5400000">
            <a:off x="7219974" y="2143802"/>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430" name="Google Shape;430;ge30d653b94_0_199"/>
          <p:cNvCxnSpPr>
            <a:stCxn id="419" idx="2"/>
            <a:endCxn id="420" idx="0"/>
          </p:cNvCxnSpPr>
          <p:nvPr/>
        </p:nvCxnSpPr>
        <p:spPr>
          <a:xfrm flipH="1" rot="-5400000">
            <a:off x="7219974" y="1569350"/>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431" name="Google Shape;431;ge30d653b94_0_199"/>
          <p:cNvCxnSpPr>
            <a:stCxn id="422" idx="2"/>
            <a:endCxn id="424" idx="0"/>
          </p:cNvCxnSpPr>
          <p:nvPr/>
        </p:nvCxnSpPr>
        <p:spPr>
          <a:xfrm flipH="1" rot="-5400000">
            <a:off x="7239925" y="3277239"/>
            <a:ext cx="90300" cy="600"/>
          </a:xfrm>
          <a:prstGeom prst="bentConnector3">
            <a:avLst>
              <a:gd fmla="val 49943" name="adj1"/>
            </a:avLst>
          </a:prstGeom>
          <a:noFill/>
          <a:ln cap="flat" cmpd="sng" w="9525">
            <a:solidFill>
              <a:srgbClr val="C2C2C2"/>
            </a:solidFill>
            <a:prstDash val="solid"/>
            <a:round/>
            <a:headEnd len="sm" w="sm" type="none"/>
            <a:tailEnd len="sm" w="sm" type="none"/>
          </a:ln>
        </p:spPr>
      </p:cxnSp>
      <p:sp>
        <p:nvSpPr>
          <p:cNvPr id="432" name="Google Shape;432;ge30d653b94_0_199"/>
          <p:cNvSpPr/>
          <p:nvPr/>
        </p:nvSpPr>
        <p:spPr>
          <a:xfrm>
            <a:off x="3459400" y="1441075"/>
            <a:ext cx="1722300" cy="2494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3" name="Google Shape;433;ge30d653b94_0_199"/>
          <p:cNvCxnSpPr>
            <a:stCxn id="432" idx="0"/>
            <a:endCxn id="407" idx="0"/>
          </p:cNvCxnSpPr>
          <p:nvPr/>
        </p:nvCxnSpPr>
        <p:spPr>
          <a:xfrm rot="5400000">
            <a:off x="3039400" y="1137625"/>
            <a:ext cx="977700" cy="1584600"/>
          </a:xfrm>
          <a:prstGeom prst="bentConnector3">
            <a:avLst>
              <a:gd fmla="val -24356" name="adj1"/>
            </a:avLst>
          </a:prstGeom>
          <a:noFill/>
          <a:ln cap="flat" cmpd="sng" w="28575">
            <a:solidFill>
              <a:schemeClr val="dk2"/>
            </a:solidFill>
            <a:prstDash val="dash"/>
            <a:round/>
            <a:headEnd len="sm" w="sm" type="none"/>
            <a:tailEnd len="med" w="med" type="triangle"/>
          </a:ln>
        </p:spPr>
      </p:cxnSp>
      <p:sp>
        <p:nvSpPr>
          <p:cNvPr id="434" name="Google Shape;434;ge30d653b94_0_199"/>
          <p:cNvSpPr/>
          <p:nvPr/>
        </p:nvSpPr>
        <p:spPr>
          <a:xfrm>
            <a:off x="5273650" y="0"/>
            <a:ext cx="3870300" cy="4617300"/>
          </a:xfrm>
          <a:prstGeom prst="rect">
            <a:avLst/>
          </a:prstGeom>
          <a:solidFill>
            <a:srgbClr val="FFFFFF">
              <a:alpha val="76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ge30d653b94_0_199"/>
          <p:cNvSpPr/>
          <p:nvPr/>
        </p:nvSpPr>
        <p:spPr>
          <a:xfrm>
            <a:off x="0" y="-125"/>
            <a:ext cx="3038700" cy="4617300"/>
          </a:xfrm>
          <a:prstGeom prst="rect">
            <a:avLst/>
          </a:prstGeom>
          <a:solidFill>
            <a:srgbClr val="FFFFFF">
              <a:alpha val="76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ge30d653b94_0_199"/>
          <p:cNvSpPr/>
          <p:nvPr/>
        </p:nvSpPr>
        <p:spPr>
          <a:xfrm>
            <a:off x="3038700" y="1059950"/>
            <a:ext cx="420600" cy="3734700"/>
          </a:xfrm>
          <a:prstGeom prst="rect">
            <a:avLst/>
          </a:prstGeom>
          <a:solidFill>
            <a:srgbClr val="FFFFFF">
              <a:alpha val="76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ge30d653b94_0_293"/>
          <p:cNvSpPr/>
          <p:nvPr/>
        </p:nvSpPr>
        <p:spPr>
          <a:xfrm>
            <a:off x="304800" y="0"/>
            <a:ext cx="8597100" cy="602400"/>
          </a:xfrm>
          <a:prstGeom prst="rect">
            <a:avLst/>
          </a:pr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ge30d653b94_0_293"/>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sp>
        <p:nvSpPr>
          <p:cNvPr id="444" name="Google Shape;444;ge30d653b94_0_293"/>
          <p:cNvSpPr/>
          <p:nvPr/>
        </p:nvSpPr>
        <p:spPr>
          <a:xfrm>
            <a:off x="274975" y="251975"/>
            <a:ext cx="5542800" cy="338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a:solidFill>
                  <a:schemeClr val="lt2"/>
                </a:solidFill>
                <a:latin typeface="Inter"/>
                <a:ea typeface="Inter"/>
                <a:cs typeface="Inter"/>
                <a:sym typeface="Inter"/>
              </a:rPr>
              <a:t>Training models ...</a:t>
            </a:r>
            <a:endParaRPr b="1">
              <a:solidFill>
                <a:schemeClr val="lt2"/>
              </a:solidFill>
              <a:latin typeface="Inter"/>
              <a:ea typeface="Inter"/>
              <a:cs typeface="Inter"/>
              <a:sym typeface="Inter"/>
            </a:endParaRPr>
          </a:p>
          <a:p>
            <a:pPr indent="0" lvl="0" marL="0" marR="0" rtl="0" algn="l">
              <a:spcBef>
                <a:spcPts val="0"/>
              </a:spcBef>
              <a:spcAft>
                <a:spcPts val="0"/>
              </a:spcAft>
              <a:buNone/>
            </a:pPr>
            <a:r>
              <a:t/>
            </a:r>
            <a:endParaRPr b="1">
              <a:solidFill>
                <a:schemeClr val="lt2"/>
              </a:solidFill>
              <a:latin typeface="Inter"/>
              <a:ea typeface="Inter"/>
              <a:cs typeface="Inter"/>
              <a:sym typeface="Inter"/>
            </a:endParaRPr>
          </a:p>
          <a:p>
            <a:pPr indent="0" lvl="0" marL="0" marR="0" rtl="0" algn="l">
              <a:spcBef>
                <a:spcPts val="0"/>
              </a:spcBef>
              <a:spcAft>
                <a:spcPts val="0"/>
              </a:spcAft>
              <a:buNone/>
            </a:pPr>
            <a:r>
              <a:t/>
            </a:r>
            <a:endParaRPr b="1">
              <a:solidFill>
                <a:schemeClr val="lt2"/>
              </a:solidFill>
              <a:latin typeface="Inter"/>
              <a:ea typeface="Inter"/>
              <a:cs typeface="Inter"/>
              <a:sym typeface="Inter"/>
            </a:endParaRPr>
          </a:p>
        </p:txBody>
      </p:sp>
      <p:cxnSp>
        <p:nvCxnSpPr>
          <p:cNvPr id="445" name="Google Shape;445;ge30d653b94_0_293"/>
          <p:cNvCxnSpPr/>
          <p:nvPr/>
        </p:nvCxnSpPr>
        <p:spPr>
          <a:xfrm>
            <a:off x="304800" y="590550"/>
            <a:ext cx="8597100" cy="0"/>
          </a:xfrm>
          <a:prstGeom prst="straightConnector1">
            <a:avLst/>
          </a:prstGeom>
          <a:noFill/>
          <a:ln cap="flat" cmpd="sng" w="28575">
            <a:solidFill>
              <a:srgbClr val="CC0000"/>
            </a:solidFill>
            <a:prstDash val="solid"/>
            <a:round/>
            <a:headEnd len="sm" w="sm" type="none"/>
            <a:tailEnd len="sm" w="sm" type="none"/>
          </a:ln>
        </p:spPr>
      </p:cxnSp>
      <p:sp>
        <p:nvSpPr>
          <p:cNvPr id="446" name="Google Shape;446;ge30d653b94_0_293"/>
          <p:cNvSpPr txBox="1"/>
          <p:nvPr/>
        </p:nvSpPr>
        <p:spPr>
          <a:xfrm>
            <a:off x="304800" y="776375"/>
            <a:ext cx="85971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None/>
            </a:pPr>
            <a:r>
              <a:rPr b="1" lang="en-US" sz="2000">
                <a:solidFill>
                  <a:schemeClr val="dk1"/>
                </a:solidFill>
                <a:latin typeface="Inter"/>
                <a:ea typeface="Inter"/>
                <a:cs typeface="Inter"/>
                <a:sym typeface="Inter"/>
              </a:rPr>
              <a:t>TEXTCAT_S (sentences):</a:t>
            </a:r>
            <a:endParaRPr b="1">
              <a:latin typeface="Verdana"/>
              <a:ea typeface="Verdana"/>
              <a:cs typeface="Verdana"/>
              <a:sym typeface="Verdana"/>
            </a:endParaRPr>
          </a:p>
        </p:txBody>
      </p:sp>
      <p:sp>
        <p:nvSpPr>
          <p:cNvPr id="447" name="Google Shape;447;ge30d653b94_0_293"/>
          <p:cNvSpPr txBox="1"/>
          <p:nvPr/>
        </p:nvSpPr>
        <p:spPr>
          <a:xfrm>
            <a:off x="1348875" y="1326625"/>
            <a:ext cx="71298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Inter"/>
              <a:buChar char="●"/>
            </a:pPr>
            <a:r>
              <a:rPr lang="en-US">
                <a:latin typeface="Inter"/>
                <a:ea typeface="Inter"/>
                <a:cs typeface="Inter"/>
                <a:sym typeface="Inter"/>
              </a:rPr>
              <a:t>With a semi-automatic approach, we selected sentences positives for containing a mention to a dataset and negatives for not including dataset names.</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US">
                <a:latin typeface="Inter"/>
                <a:ea typeface="Inter"/>
                <a:cs typeface="Inter"/>
                <a:sym typeface="Inter"/>
              </a:rPr>
              <a:t>The result was a set of approximately </a:t>
            </a:r>
            <a:r>
              <a:rPr b="1" lang="en-US">
                <a:latin typeface="Inter"/>
                <a:ea typeface="Inter"/>
                <a:cs typeface="Inter"/>
                <a:sym typeface="Inter"/>
              </a:rPr>
              <a:t>28,000</a:t>
            </a:r>
            <a:r>
              <a:rPr lang="en-US">
                <a:latin typeface="Inter"/>
                <a:ea typeface="Inter"/>
                <a:cs typeface="Inter"/>
                <a:sym typeface="Inter"/>
              </a:rPr>
              <a:t> sentences, of which </a:t>
            </a:r>
            <a:r>
              <a:rPr b="1" lang="en-US">
                <a:latin typeface="Inter"/>
                <a:ea typeface="Inter"/>
                <a:cs typeface="Inter"/>
                <a:sym typeface="Inter"/>
              </a:rPr>
              <a:t>13,832</a:t>
            </a:r>
            <a:r>
              <a:rPr lang="en-US">
                <a:latin typeface="Inter"/>
                <a:ea typeface="Inter"/>
                <a:cs typeface="Inter"/>
                <a:sym typeface="Inter"/>
              </a:rPr>
              <a:t> were positives and </a:t>
            </a:r>
            <a:r>
              <a:rPr b="1" lang="en-US">
                <a:latin typeface="Inter"/>
                <a:ea typeface="Inter"/>
                <a:cs typeface="Inter"/>
                <a:sym typeface="Inter"/>
              </a:rPr>
              <a:t>14,167</a:t>
            </a:r>
            <a:r>
              <a:rPr lang="en-US">
                <a:latin typeface="Inter"/>
                <a:ea typeface="Inter"/>
                <a:cs typeface="Inter"/>
                <a:sym typeface="Inter"/>
              </a:rPr>
              <a:t> negatives. </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b="1" lang="en-US">
                <a:latin typeface="Inter"/>
                <a:ea typeface="Inter"/>
                <a:cs typeface="Inter"/>
                <a:sym typeface="Inter"/>
              </a:rPr>
              <a:t>TextCategorizer</a:t>
            </a:r>
            <a:r>
              <a:rPr lang="en-US">
                <a:latin typeface="Inter"/>
                <a:ea typeface="Inter"/>
                <a:cs typeface="Inter"/>
                <a:sym typeface="Inter"/>
              </a:rPr>
              <a:t>: convolutional neural network text classifier.</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b="1" lang="en-US">
                <a:latin typeface="Inter"/>
                <a:ea typeface="Inter"/>
                <a:cs typeface="Inter"/>
                <a:sym typeface="Inter"/>
              </a:rPr>
              <a:t>Model</a:t>
            </a:r>
            <a:r>
              <a:rPr lang="en-US">
                <a:latin typeface="Inter"/>
                <a:ea typeface="Inter"/>
                <a:cs typeface="Inter"/>
                <a:sym typeface="Inter"/>
              </a:rPr>
              <a:t>: thinc.neural.Model</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b="1" lang="en-US">
                <a:latin typeface="Inter"/>
                <a:ea typeface="Inter"/>
                <a:cs typeface="Inter"/>
                <a:sym typeface="Inter"/>
              </a:rPr>
              <a:t>Architecture</a:t>
            </a:r>
            <a:r>
              <a:rPr lang="en-US">
                <a:latin typeface="Inter"/>
                <a:ea typeface="Inter"/>
                <a:cs typeface="Inter"/>
                <a:sym typeface="Inter"/>
              </a:rPr>
              <a:t>: ensemble</a:t>
            </a:r>
            <a:endParaRPr>
              <a:solidFill>
                <a:schemeClr val="dk2"/>
              </a:solidFill>
              <a:latin typeface="Inter"/>
              <a:ea typeface="Inter"/>
              <a:cs typeface="Inter"/>
              <a:sym typeface="Inter"/>
            </a:endParaRPr>
          </a:p>
        </p:txBody>
      </p:sp>
      <p:graphicFrame>
        <p:nvGraphicFramePr>
          <p:cNvPr id="448" name="Google Shape;448;ge30d653b94_0_293"/>
          <p:cNvGraphicFramePr/>
          <p:nvPr/>
        </p:nvGraphicFramePr>
        <p:xfrm>
          <a:off x="1348875" y="3181350"/>
          <a:ext cx="3000000" cy="3000000"/>
        </p:xfrm>
        <a:graphic>
          <a:graphicData uri="http://schemas.openxmlformats.org/drawingml/2006/table">
            <a:tbl>
              <a:tblPr>
                <a:noFill/>
                <a:tableStyleId>{674B776C-C90C-444C-A6D4-6E590A2EE97C}</a:tableStyleId>
              </a:tblPr>
              <a:tblGrid>
                <a:gridCol w="3564900"/>
                <a:gridCol w="3564900"/>
              </a:tblGrid>
              <a:tr h="381000">
                <a:tc>
                  <a:txBody>
                    <a:bodyPr/>
                    <a:lstStyle/>
                    <a:p>
                      <a:pPr indent="0" lvl="0" marL="0" rtl="0" algn="l">
                        <a:spcBef>
                          <a:spcPts val="0"/>
                        </a:spcBef>
                        <a:spcAft>
                          <a:spcPts val="0"/>
                        </a:spcAft>
                        <a:buNone/>
                      </a:pPr>
                      <a:r>
                        <a:rPr lang="en-US"/>
                        <a:t>Positive </a:t>
                      </a:r>
                      <a:endParaRPr/>
                    </a:p>
                  </a:txBody>
                  <a:tcPr marT="91425" marB="91425" marR="91425" marL="91425"/>
                </a:tc>
                <a:tc>
                  <a:txBody>
                    <a:bodyPr/>
                    <a:lstStyle/>
                    <a:p>
                      <a:pPr indent="0" lvl="0" marL="0" rtl="0" algn="l">
                        <a:spcBef>
                          <a:spcPts val="0"/>
                        </a:spcBef>
                        <a:spcAft>
                          <a:spcPts val="0"/>
                        </a:spcAft>
                        <a:buNone/>
                      </a:pPr>
                      <a:r>
                        <a:rPr lang="en-US"/>
                        <a:t>Negative</a:t>
                      </a:r>
                      <a:endParaRPr/>
                    </a:p>
                  </a:txBody>
                  <a:tcPr marT="91425" marB="91425" marR="91425" marL="91425"/>
                </a:tc>
              </a:tr>
              <a:tr h="381000">
                <a:tc>
                  <a:txBody>
                    <a:bodyPr/>
                    <a:lstStyle/>
                    <a:p>
                      <a:pPr indent="0" lvl="0" marL="0" rtl="0" algn="l">
                        <a:spcBef>
                          <a:spcPts val="0"/>
                        </a:spcBef>
                        <a:spcAft>
                          <a:spcPts val="0"/>
                        </a:spcAft>
                        <a:buNone/>
                      </a:pPr>
                      <a:r>
                        <a:rPr lang="en-US" sz="1200"/>
                        <a:t>Longitudinal data from the Massachusetts Male Aging Study (MMAS) indicate that the prevalence of symptomatic androgen deficiency (Total testosterone 300 ng dL) in men aged between 40 69 years is between 6 and 12.</a:t>
                      </a:r>
                      <a:endParaRPr sz="1200"/>
                    </a:p>
                  </a:txBody>
                  <a:tcPr marT="91425" marB="91425" marR="91425" marL="91425">
                    <a:solidFill>
                      <a:srgbClr val="93C47D"/>
                    </a:solidFill>
                  </a:tcPr>
                </a:tc>
                <a:tc>
                  <a:txBody>
                    <a:bodyPr/>
                    <a:lstStyle/>
                    <a:p>
                      <a:pPr indent="0" lvl="0" marL="0" rtl="0" algn="l">
                        <a:spcBef>
                          <a:spcPts val="0"/>
                        </a:spcBef>
                        <a:spcAft>
                          <a:spcPts val="0"/>
                        </a:spcAft>
                        <a:buNone/>
                      </a:pPr>
                      <a:r>
                        <a:rPr lang="en-US" sz="1200"/>
                        <a:t>We define innovation-intensive industries as those where the probability of the 75th quantile establishment being a substantive innovator is 60 percent or greater.</a:t>
                      </a:r>
                      <a:endParaRPr sz="1200"/>
                    </a:p>
                  </a:txBody>
                  <a:tcPr marT="91425" marB="91425" marR="91425" marL="91425">
                    <a:solidFill>
                      <a:srgbClr val="E06666"/>
                    </a:solidFill>
                  </a:tcPr>
                </a:tc>
              </a:tr>
            </a:tbl>
          </a:graphicData>
        </a:graphic>
      </p:graphicFrame>
      <p:sp>
        <p:nvSpPr>
          <p:cNvPr id="449" name="Google Shape;449;ge30d653b94_0_293"/>
          <p:cNvSpPr txBox="1"/>
          <p:nvPr/>
        </p:nvSpPr>
        <p:spPr>
          <a:xfrm>
            <a:off x="896775" y="2838350"/>
            <a:ext cx="451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t>E.g:</a:t>
            </a:r>
            <a:endParaRPr u="sng">
              <a:latin typeface="Inter"/>
              <a:ea typeface="Inter"/>
              <a:cs typeface="Inter"/>
              <a:sym typeface="Inter"/>
            </a:endParaRPr>
          </a:p>
        </p:txBody>
      </p:sp>
      <p:pic>
        <p:nvPicPr>
          <p:cNvPr id="450" name="Google Shape;450;ge30d653b94_0_293"/>
          <p:cNvPicPr preferRelativeResize="0"/>
          <p:nvPr/>
        </p:nvPicPr>
        <p:blipFill rotWithShape="1">
          <a:blip r:embed="rId3">
            <a:alphaModFix/>
          </a:blip>
          <a:srcRect b="31013" l="9729" r="50327" t="19728"/>
          <a:stretch/>
        </p:blipFill>
        <p:spPr>
          <a:xfrm>
            <a:off x="4495275" y="3210000"/>
            <a:ext cx="371283" cy="342900"/>
          </a:xfrm>
          <a:prstGeom prst="rect">
            <a:avLst/>
          </a:prstGeom>
          <a:noFill/>
          <a:ln>
            <a:noFill/>
          </a:ln>
        </p:spPr>
      </p:pic>
      <p:pic>
        <p:nvPicPr>
          <p:cNvPr id="451" name="Google Shape;451;ge30d653b94_0_293"/>
          <p:cNvPicPr preferRelativeResize="0"/>
          <p:nvPr/>
        </p:nvPicPr>
        <p:blipFill rotWithShape="1">
          <a:blip r:embed="rId3">
            <a:alphaModFix/>
          </a:blip>
          <a:srcRect b="18319" l="50982" r="9074" t="32422"/>
          <a:stretch/>
        </p:blipFill>
        <p:spPr>
          <a:xfrm>
            <a:off x="8070350" y="3210007"/>
            <a:ext cx="371275" cy="34289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446"/>
                                        </p:tgtEl>
                                        <p:attrNameLst>
                                          <p:attrName>style.visibility</p:attrName>
                                        </p:attrNameLst>
                                      </p:cBhvr>
                                      <p:to>
                                        <p:strVal val="visible"/>
                                      </p:to>
                                    </p:set>
                                    <p:animEffect filter="fade" transition="in">
                                      <p:cBhvr>
                                        <p:cTn dur="1000"/>
                                        <p:tgtEl>
                                          <p:spTgt spid="44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47">
                                            <p:txEl>
                                              <p:pRg end="0" st="0"/>
                                            </p:txEl>
                                          </p:spTgt>
                                        </p:tgtEl>
                                        <p:attrNameLst>
                                          <p:attrName>style.visibility</p:attrName>
                                        </p:attrNameLst>
                                      </p:cBhvr>
                                      <p:to>
                                        <p:strVal val="visible"/>
                                      </p:to>
                                    </p:set>
                                    <p:animEffect filter="fade" transition="in">
                                      <p:cBhvr>
                                        <p:cTn dur="1800"/>
                                        <p:tgtEl>
                                          <p:spTgt spid="447">
                                            <p:txEl>
                                              <p:pRg end="0" st="0"/>
                                            </p:txEl>
                                          </p:spTgt>
                                        </p:tgtEl>
                                      </p:cBhvr>
                                    </p:animEffect>
                                  </p:childTnLst>
                                </p:cTn>
                              </p:par>
                            </p:childTnLst>
                          </p:cTn>
                        </p:par>
                        <p:par>
                          <p:cTn fill="hold">
                            <p:stCondLst>
                              <p:cond delay="2800"/>
                            </p:stCondLst>
                            <p:childTnLst>
                              <p:par>
                                <p:cTn fill="hold" nodeType="afterEffect" presetClass="entr" presetID="10" presetSubtype="0">
                                  <p:stCondLst>
                                    <p:cond delay="0"/>
                                  </p:stCondLst>
                                  <p:childTnLst>
                                    <p:set>
                                      <p:cBhvr>
                                        <p:cTn dur="1" fill="hold">
                                          <p:stCondLst>
                                            <p:cond delay="0"/>
                                          </p:stCondLst>
                                        </p:cTn>
                                        <p:tgtEl>
                                          <p:spTgt spid="447">
                                            <p:txEl>
                                              <p:pRg end="1" st="1"/>
                                            </p:txEl>
                                          </p:spTgt>
                                        </p:tgtEl>
                                        <p:attrNameLst>
                                          <p:attrName>style.visibility</p:attrName>
                                        </p:attrNameLst>
                                      </p:cBhvr>
                                      <p:to>
                                        <p:strVal val="visible"/>
                                      </p:to>
                                    </p:set>
                                    <p:animEffect filter="fade" transition="in">
                                      <p:cBhvr>
                                        <p:cTn dur="1800"/>
                                        <p:tgtEl>
                                          <p:spTgt spid="447">
                                            <p:txEl>
                                              <p:pRg end="1" st="1"/>
                                            </p:txEl>
                                          </p:spTgt>
                                        </p:tgtEl>
                                      </p:cBhvr>
                                    </p:animEffect>
                                  </p:childTnLst>
                                </p:cTn>
                              </p:par>
                            </p:childTnLst>
                          </p:cTn>
                        </p:par>
                        <p:par>
                          <p:cTn fill="hold">
                            <p:stCondLst>
                              <p:cond delay="4600"/>
                            </p:stCondLst>
                            <p:childTnLst>
                              <p:par>
                                <p:cTn fill="hold" nodeType="afterEffect" presetClass="entr" presetID="10" presetSubtype="0">
                                  <p:stCondLst>
                                    <p:cond delay="0"/>
                                  </p:stCondLst>
                                  <p:childTnLst>
                                    <p:set>
                                      <p:cBhvr>
                                        <p:cTn dur="1" fill="hold">
                                          <p:stCondLst>
                                            <p:cond delay="0"/>
                                          </p:stCondLst>
                                        </p:cTn>
                                        <p:tgtEl>
                                          <p:spTgt spid="447">
                                            <p:txEl>
                                              <p:pRg end="2" st="2"/>
                                            </p:txEl>
                                          </p:spTgt>
                                        </p:tgtEl>
                                        <p:attrNameLst>
                                          <p:attrName>style.visibility</p:attrName>
                                        </p:attrNameLst>
                                      </p:cBhvr>
                                      <p:to>
                                        <p:strVal val="visible"/>
                                      </p:to>
                                    </p:set>
                                    <p:animEffect filter="fade" transition="in">
                                      <p:cBhvr>
                                        <p:cTn dur="1800"/>
                                        <p:tgtEl>
                                          <p:spTgt spid="447">
                                            <p:txEl>
                                              <p:pRg end="2" st="2"/>
                                            </p:txEl>
                                          </p:spTgt>
                                        </p:tgtEl>
                                      </p:cBhvr>
                                    </p:animEffect>
                                  </p:childTnLst>
                                </p:cTn>
                              </p:par>
                            </p:childTnLst>
                          </p:cTn>
                        </p:par>
                        <p:par>
                          <p:cTn fill="hold">
                            <p:stCondLst>
                              <p:cond delay="6400"/>
                            </p:stCondLst>
                            <p:childTnLst>
                              <p:par>
                                <p:cTn fill="hold" nodeType="afterEffect" presetClass="entr" presetID="10" presetSubtype="0">
                                  <p:stCondLst>
                                    <p:cond delay="0"/>
                                  </p:stCondLst>
                                  <p:childTnLst>
                                    <p:set>
                                      <p:cBhvr>
                                        <p:cTn dur="1" fill="hold">
                                          <p:stCondLst>
                                            <p:cond delay="0"/>
                                          </p:stCondLst>
                                        </p:cTn>
                                        <p:tgtEl>
                                          <p:spTgt spid="447">
                                            <p:txEl>
                                              <p:pRg end="3" st="3"/>
                                            </p:txEl>
                                          </p:spTgt>
                                        </p:tgtEl>
                                        <p:attrNameLst>
                                          <p:attrName>style.visibility</p:attrName>
                                        </p:attrNameLst>
                                      </p:cBhvr>
                                      <p:to>
                                        <p:strVal val="visible"/>
                                      </p:to>
                                    </p:set>
                                    <p:animEffect filter="fade" transition="in">
                                      <p:cBhvr>
                                        <p:cTn dur="1800"/>
                                        <p:tgtEl>
                                          <p:spTgt spid="447">
                                            <p:txEl>
                                              <p:pRg end="3" st="3"/>
                                            </p:txEl>
                                          </p:spTgt>
                                        </p:tgtEl>
                                      </p:cBhvr>
                                    </p:animEffect>
                                  </p:childTnLst>
                                </p:cTn>
                              </p:par>
                            </p:childTnLst>
                          </p:cTn>
                        </p:par>
                        <p:par>
                          <p:cTn fill="hold">
                            <p:stCondLst>
                              <p:cond delay="8200"/>
                            </p:stCondLst>
                            <p:childTnLst>
                              <p:par>
                                <p:cTn fill="hold" nodeType="afterEffect" presetClass="entr" presetID="10" presetSubtype="0">
                                  <p:stCondLst>
                                    <p:cond delay="0"/>
                                  </p:stCondLst>
                                  <p:childTnLst>
                                    <p:set>
                                      <p:cBhvr>
                                        <p:cTn dur="1" fill="hold">
                                          <p:stCondLst>
                                            <p:cond delay="0"/>
                                          </p:stCondLst>
                                        </p:cTn>
                                        <p:tgtEl>
                                          <p:spTgt spid="447">
                                            <p:txEl>
                                              <p:pRg end="4" st="4"/>
                                            </p:txEl>
                                          </p:spTgt>
                                        </p:tgtEl>
                                        <p:attrNameLst>
                                          <p:attrName>style.visibility</p:attrName>
                                        </p:attrNameLst>
                                      </p:cBhvr>
                                      <p:to>
                                        <p:strVal val="visible"/>
                                      </p:to>
                                    </p:set>
                                    <p:animEffect filter="fade" transition="in">
                                      <p:cBhvr>
                                        <p:cTn dur="1800"/>
                                        <p:tgtEl>
                                          <p:spTgt spid="447">
                                            <p:txEl>
                                              <p:pRg end="4" st="4"/>
                                            </p:txEl>
                                          </p:spTgt>
                                        </p:tgtEl>
                                      </p:cBhvr>
                                    </p:animEffect>
                                  </p:childTnLst>
                                </p:cTn>
                              </p:par>
                            </p:childTnLst>
                          </p:cTn>
                        </p:par>
                        <p:par>
                          <p:cTn fill="hold">
                            <p:stCondLst>
                              <p:cond delay="10000"/>
                            </p:stCondLst>
                            <p:childTnLst>
                              <p:par>
                                <p:cTn fill="hold" nodeType="afterEffect" presetClass="entr" presetID="10" presetSubtype="0">
                                  <p:stCondLst>
                                    <p:cond delay="0"/>
                                  </p:stCondLst>
                                  <p:childTnLst>
                                    <p:set>
                                      <p:cBhvr>
                                        <p:cTn dur="1" fill="hold">
                                          <p:stCondLst>
                                            <p:cond delay="0"/>
                                          </p:stCondLst>
                                        </p:cTn>
                                        <p:tgtEl>
                                          <p:spTgt spid="448"/>
                                        </p:tgtEl>
                                        <p:attrNameLst>
                                          <p:attrName>style.visibility</p:attrName>
                                        </p:attrNameLst>
                                      </p:cBhvr>
                                      <p:to>
                                        <p:strVal val="visible"/>
                                      </p:to>
                                    </p:set>
                                    <p:animEffect filter="fade" transition="in">
                                      <p:cBhvr>
                                        <p:cTn dur="2000"/>
                                        <p:tgtEl>
                                          <p:spTgt spid="448"/>
                                        </p:tgtEl>
                                      </p:cBhvr>
                                    </p:animEffect>
                                  </p:childTnLst>
                                </p:cTn>
                              </p:par>
                              <p:par>
                                <p:cTn fill="hold" nodeType="withEffect" presetClass="entr" presetID="10" presetSubtype="0">
                                  <p:stCondLst>
                                    <p:cond delay="0"/>
                                  </p:stCondLst>
                                  <p:childTnLst>
                                    <p:set>
                                      <p:cBhvr>
                                        <p:cTn dur="1" fill="hold">
                                          <p:stCondLst>
                                            <p:cond delay="0"/>
                                          </p:stCondLst>
                                        </p:cTn>
                                        <p:tgtEl>
                                          <p:spTgt spid="449"/>
                                        </p:tgtEl>
                                        <p:attrNameLst>
                                          <p:attrName>style.visibility</p:attrName>
                                        </p:attrNameLst>
                                      </p:cBhvr>
                                      <p:to>
                                        <p:strVal val="visible"/>
                                      </p:to>
                                    </p:set>
                                    <p:animEffect filter="fade" transition="in">
                                      <p:cBhvr>
                                        <p:cTn dur="1000"/>
                                        <p:tgtEl>
                                          <p:spTgt spid="449"/>
                                        </p:tgtEl>
                                      </p:cBhvr>
                                    </p:animEffect>
                                  </p:childTnLst>
                                </p:cTn>
                              </p:par>
                              <p:par>
                                <p:cTn fill="hold" nodeType="withEffect" presetClass="entr" presetID="10" presetSubtype="0">
                                  <p:stCondLst>
                                    <p:cond delay="0"/>
                                  </p:stCondLst>
                                  <p:childTnLst>
                                    <p:set>
                                      <p:cBhvr>
                                        <p:cTn dur="1" fill="hold">
                                          <p:stCondLst>
                                            <p:cond delay="0"/>
                                          </p:stCondLst>
                                        </p:cTn>
                                        <p:tgtEl>
                                          <p:spTgt spid="450"/>
                                        </p:tgtEl>
                                        <p:attrNameLst>
                                          <p:attrName>style.visibility</p:attrName>
                                        </p:attrNameLst>
                                      </p:cBhvr>
                                      <p:to>
                                        <p:strVal val="visible"/>
                                      </p:to>
                                    </p:set>
                                    <p:animEffect filter="fade" transition="in">
                                      <p:cBhvr>
                                        <p:cTn dur="1000"/>
                                        <p:tgtEl>
                                          <p:spTgt spid="450"/>
                                        </p:tgtEl>
                                      </p:cBhvr>
                                    </p:animEffect>
                                  </p:childTnLst>
                                </p:cTn>
                              </p:par>
                              <p:par>
                                <p:cTn fill="hold" nodeType="withEffect" presetClass="entr" presetID="10" presetSubtype="0">
                                  <p:stCondLst>
                                    <p:cond delay="0"/>
                                  </p:stCondLst>
                                  <p:childTnLst>
                                    <p:set>
                                      <p:cBhvr>
                                        <p:cTn dur="1" fill="hold">
                                          <p:stCondLst>
                                            <p:cond delay="0"/>
                                          </p:stCondLst>
                                        </p:cTn>
                                        <p:tgtEl>
                                          <p:spTgt spid="451"/>
                                        </p:tgtEl>
                                        <p:attrNameLst>
                                          <p:attrName>style.visibility</p:attrName>
                                        </p:attrNameLst>
                                      </p:cBhvr>
                                      <p:to>
                                        <p:strVal val="visible"/>
                                      </p:to>
                                    </p:set>
                                    <p:animEffect filter="fade" transition="in">
                                      <p:cBhvr>
                                        <p:cTn dur="1000"/>
                                        <p:tgtEl>
                                          <p:spTgt spid="4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ge30d653b94_0_343"/>
          <p:cNvSpPr/>
          <p:nvPr/>
        </p:nvSpPr>
        <p:spPr>
          <a:xfrm>
            <a:off x="304800" y="0"/>
            <a:ext cx="8597100" cy="602400"/>
          </a:xfrm>
          <a:prstGeom prst="rect">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ge30d653b94_0_343"/>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sp>
        <p:nvSpPr>
          <p:cNvPr id="459" name="Google Shape;459;ge30d653b94_0_343"/>
          <p:cNvSpPr/>
          <p:nvPr/>
        </p:nvSpPr>
        <p:spPr>
          <a:xfrm>
            <a:off x="274975" y="237175"/>
            <a:ext cx="5542800" cy="353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solidFill>
                  <a:schemeClr val="lt1"/>
                </a:solidFill>
                <a:latin typeface="Inter"/>
                <a:ea typeface="Inter"/>
                <a:cs typeface="Inter"/>
                <a:sym typeface="Inter"/>
              </a:rPr>
              <a:t>Training models ...</a:t>
            </a:r>
            <a:endParaRPr b="1">
              <a:solidFill>
                <a:schemeClr val="lt2"/>
              </a:solidFill>
              <a:latin typeface="Inter"/>
              <a:ea typeface="Inter"/>
              <a:cs typeface="Inter"/>
              <a:sym typeface="Inter"/>
            </a:endParaRPr>
          </a:p>
          <a:p>
            <a:pPr indent="0" lvl="0" marL="0" marR="0" rtl="0" algn="l">
              <a:spcBef>
                <a:spcPts val="0"/>
              </a:spcBef>
              <a:spcAft>
                <a:spcPts val="0"/>
              </a:spcAft>
              <a:buNone/>
            </a:pPr>
            <a:r>
              <a:t/>
            </a:r>
            <a:endParaRPr b="1">
              <a:solidFill>
                <a:schemeClr val="lt2"/>
              </a:solidFill>
              <a:latin typeface="Inter"/>
              <a:ea typeface="Inter"/>
              <a:cs typeface="Inter"/>
              <a:sym typeface="Inter"/>
            </a:endParaRPr>
          </a:p>
          <a:p>
            <a:pPr indent="0" lvl="0" marL="0" marR="0" rtl="0" algn="l">
              <a:spcBef>
                <a:spcPts val="0"/>
              </a:spcBef>
              <a:spcAft>
                <a:spcPts val="0"/>
              </a:spcAft>
              <a:buNone/>
            </a:pPr>
            <a:r>
              <a:t/>
            </a:r>
            <a:endParaRPr b="1">
              <a:solidFill>
                <a:schemeClr val="lt2"/>
              </a:solidFill>
              <a:latin typeface="Inter"/>
              <a:ea typeface="Inter"/>
              <a:cs typeface="Inter"/>
              <a:sym typeface="Inter"/>
            </a:endParaRPr>
          </a:p>
        </p:txBody>
      </p:sp>
      <p:cxnSp>
        <p:nvCxnSpPr>
          <p:cNvPr id="460" name="Google Shape;460;ge30d653b94_0_343"/>
          <p:cNvCxnSpPr/>
          <p:nvPr/>
        </p:nvCxnSpPr>
        <p:spPr>
          <a:xfrm>
            <a:off x="304800" y="590550"/>
            <a:ext cx="8597100" cy="0"/>
          </a:xfrm>
          <a:prstGeom prst="straightConnector1">
            <a:avLst/>
          </a:prstGeom>
          <a:noFill/>
          <a:ln cap="flat" cmpd="sng" w="28575">
            <a:solidFill>
              <a:schemeClr val="dk1"/>
            </a:solidFill>
            <a:prstDash val="solid"/>
            <a:round/>
            <a:headEnd len="sm" w="sm" type="none"/>
            <a:tailEnd len="sm" w="sm" type="none"/>
          </a:ln>
        </p:spPr>
      </p:cxnSp>
      <p:sp>
        <p:nvSpPr>
          <p:cNvPr id="461" name="Google Shape;461;ge30d653b94_0_343"/>
          <p:cNvSpPr txBox="1"/>
          <p:nvPr/>
        </p:nvSpPr>
        <p:spPr>
          <a:xfrm>
            <a:off x="304800" y="776375"/>
            <a:ext cx="85971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None/>
            </a:pPr>
            <a:r>
              <a:rPr b="1" lang="en-US" sz="2000">
                <a:solidFill>
                  <a:schemeClr val="dk1"/>
                </a:solidFill>
                <a:latin typeface="Inter"/>
                <a:ea typeface="Inter"/>
                <a:cs typeface="Inter"/>
                <a:sym typeface="Inter"/>
              </a:rPr>
              <a:t>NER model:</a:t>
            </a:r>
            <a:endParaRPr b="1">
              <a:latin typeface="Verdana"/>
              <a:ea typeface="Verdana"/>
              <a:cs typeface="Verdana"/>
              <a:sym typeface="Verdana"/>
            </a:endParaRPr>
          </a:p>
        </p:txBody>
      </p:sp>
      <p:sp>
        <p:nvSpPr>
          <p:cNvPr id="462" name="Google Shape;462;ge30d653b94_0_343"/>
          <p:cNvSpPr txBox="1"/>
          <p:nvPr/>
        </p:nvSpPr>
        <p:spPr>
          <a:xfrm>
            <a:off x="1348875" y="1098025"/>
            <a:ext cx="71298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Inter"/>
              <a:buChar char="●"/>
            </a:pPr>
            <a:r>
              <a:rPr lang="en-US">
                <a:latin typeface="Inter"/>
                <a:ea typeface="Inter"/>
                <a:cs typeface="Inter"/>
                <a:sym typeface="Inter"/>
              </a:rPr>
              <a:t>We use </a:t>
            </a:r>
            <a:r>
              <a:rPr b="1" lang="en-US">
                <a:latin typeface="Inter"/>
                <a:ea typeface="Inter"/>
                <a:cs typeface="Inter"/>
                <a:sym typeface="Inter"/>
              </a:rPr>
              <a:t>1093</a:t>
            </a:r>
            <a:r>
              <a:rPr lang="en-US">
                <a:latin typeface="Inter"/>
                <a:ea typeface="Inter"/>
                <a:cs typeface="Inter"/>
                <a:sym typeface="Inter"/>
              </a:rPr>
              <a:t> sentences, </a:t>
            </a:r>
            <a:r>
              <a:rPr b="1" lang="en-US">
                <a:latin typeface="Inter"/>
                <a:ea typeface="Inter"/>
                <a:cs typeface="Inter"/>
                <a:sym typeface="Inter"/>
              </a:rPr>
              <a:t>1013 positive</a:t>
            </a:r>
            <a:r>
              <a:rPr lang="en-US">
                <a:latin typeface="Inter"/>
                <a:ea typeface="Inter"/>
                <a:cs typeface="Inter"/>
                <a:sym typeface="Inter"/>
              </a:rPr>
              <a:t> for datasets and </a:t>
            </a:r>
            <a:r>
              <a:rPr b="1" lang="en-US">
                <a:latin typeface="Inter"/>
                <a:ea typeface="Inter"/>
                <a:cs typeface="Inter"/>
                <a:sym typeface="Inter"/>
              </a:rPr>
              <a:t>80 negative</a:t>
            </a:r>
            <a:r>
              <a:rPr lang="en-US">
                <a:latin typeface="Inter"/>
                <a:ea typeface="Inter"/>
                <a:cs typeface="Inter"/>
                <a:sym typeface="Inter"/>
              </a:rPr>
              <a:t>.</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US">
                <a:latin typeface="Inter"/>
                <a:ea typeface="Inter"/>
                <a:cs typeface="Inter"/>
                <a:sym typeface="Inter"/>
              </a:rPr>
              <a:t>Some statements contained 1 or more datasets.</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US">
                <a:latin typeface="Inter"/>
                <a:ea typeface="Inter"/>
                <a:cs typeface="Inter"/>
                <a:sym typeface="Inter"/>
              </a:rPr>
              <a:t>Pre-trained model of spaCy (en_core_web_sm) was used as the base model for transfer learning.</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US">
                <a:latin typeface="Inter"/>
                <a:ea typeface="Inter"/>
                <a:cs typeface="Inter"/>
                <a:sym typeface="Inter"/>
              </a:rPr>
              <a:t>We used Word2Vec vectors created with Gensim (138,671 tokens, Dims: 50, Window: 11, min freq: 7).</a:t>
            </a:r>
            <a:endParaRPr>
              <a:latin typeface="Inter"/>
              <a:ea typeface="Inter"/>
              <a:cs typeface="Inter"/>
              <a:sym typeface="Inter"/>
            </a:endParaRPr>
          </a:p>
        </p:txBody>
      </p:sp>
      <p:sp>
        <p:nvSpPr>
          <p:cNvPr id="463" name="Google Shape;463;ge30d653b94_0_343"/>
          <p:cNvSpPr/>
          <p:nvPr/>
        </p:nvSpPr>
        <p:spPr>
          <a:xfrm>
            <a:off x="778200" y="2712574"/>
            <a:ext cx="7796700" cy="2038200"/>
          </a:xfrm>
          <a:prstGeom prst="roundRect">
            <a:avLst>
              <a:gd fmla="val 16667" name="adj"/>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64" name="Google Shape;464;ge30d653b94_0_343"/>
          <p:cNvSpPr txBox="1"/>
          <p:nvPr/>
        </p:nvSpPr>
        <p:spPr>
          <a:xfrm>
            <a:off x="896775" y="2381150"/>
            <a:ext cx="451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t>E.g:</a:t>
            </a:r>
            <a:endParaRPr u="sng">
              <a:latin typeface="Inter"/>
              <a:ea typeface="Inter"/>
              <a:cs typeface="Inter"/>
              <a:sym typeface="Inter"/>
            </a:endParaRPr>
          </a:p>
        </p:txBody>
      </p:sp>
      <p:sp>
        <p:nvSpPr>
          <p:cNvPr id="465" name="Google Shape;465;ge30d653b94_0_343"/>
          <p:cNvSpPr txBox="1"/>
          <p:nvPr/>
        </p:nvSpPr>
        <p:spPr>
          <a:xfrm>
            <a:off x="896775" y="2705150"/>
            <a:ext cx="7581900" cy="121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200">
                <a:solidFill>
                  <a:schemeClr val="lt1"/>
                </a:solidFill>
                <a:highlight>
                  <a:srgbClr val="333333"/>
                </a:highlight>
                <a:latin typeface="Consolas"/>
                <a:ea typeface="Consolas"/>
                <a:cs typeface="Consolas"/>
                <a:sym typeface="Consolas"/>
              </a:rPr>
              <a:t>doc</a:t>
            </a:r>
            <a:r>
              <a:rPr lang="en-US" sz="1200">
                <a:solidFill>
                  <a:srgbClr val="FF9900"/>
                </a:solidFill>
                <a:highlight>
                  <a:srgbClr val="333333"/>
                </a:highlight>
                <a:latin typeface="Consolas"/>
                <a:ea typeface="Consolas"/>
                <a:cs typeface="Consolas"/>
                <a:sym typeface="Consolas"/>
              </a:rPr>
              <a:t> </a:t>
            </a:r>
            <a:r>
              <a:rPr lang="en-US" sz="1200">
                <a:solidFill>
                  <a:srgbClr val="FF0000"/>
                </a:solidFill>
                <a:highlight>
                  <a:srgbClr val="333333"/>
                </a:highlight>
                <a:latin typeface="Consolas"/>
                <a:ea typeface="Consolas"/>
                <a:cs typeface="Consolas"/>
                <a:sym typeface="Consolas"/>
              </a:rPr>
              <a:t>=</a:t>
            </a:r>
            <a:r>
              <a:rPr lang="en-US" sz="1200">
                <a:solidFill>
                  <a:srgbClr val="FF9900"/>
                </a:solidFill>
                <a:highlight>
                  <a:srgbClr val="333333"/>
                </a:highlight>
                <a:latin typeface="Consolas"/>
                <a:ea typeface="Consolas"/>
                <a:cs typeface="Consolas"/>
                <a:sym typeface="Consolas"/>
              </a:rPr>
              <a:t> </a:t>
            </a:r>
            <a:r>
              <a:rPr lang="en-US" sz="1200">
                <a:solidFill>
                  <a:schemeClr val="lt2"/>
                </a:solidFill>
                <a:highlight>
                  <a:srgbClr val="333333"/>
                </a:highlight>
                <a:latin typeface="Consolas"/>
                <a:ea typeface="Consolas"/>
                <a:cs typeface="Consolas"/>
                <a:sym typeface="Consolas"/>
              </a:rPr>
              <a:t>nlp(</a:t>
            </a:r>
            <a:r>
              <a:rPr lang="en-US" sz="1200">
                <a:solidFill>
                  <a:srgbClr val="FF9900"/>
                </a:solidFill>
                <a:highlight>
                  <a:srgbClr val="333333"/>
                </a:highlight>
                <a:latin typeface="Consolas"/>
                <a:ea typeface="Consolas"/>
                <a:cs typeface="Consolas"/>
                <a:sym typeface="Consolas"/>
              </a:rPr>
              <a:t>“The educational datasets used in this analysis are the </a:t>
            </a:r>
            <a:r>
              <a:rPr lang="en-US" sz="1200">
                <a:solidFill>
                  <a:schemeClr val="lt2"/>
                </a:solidFill>
                <a:highlight>
                  <a:srgbClr val="333333"/>
                </a:highlight>
                <a:latin typeface="Consolas"/>
                <a:ea typeface="Consolas"/>
                <a:cs typeface="Consolas"/>
                <a:sym typeface="Consolas"/>
              </a:rPr>
              <a:t>Integrated Postsecondary Education Data System (IPEDS)</a:t>
            </a:r>
            <a:r>
              <a:rPr lang="en-US" sz="1200">
                <a:solidFill>
                  <a:srgbClr val="FF9900"/>
                </a:solidFill>
                <a:highlight>
                  <a:srgbClr val="333333"/>
                </a:highlight>
                <a:latin typeface="Consolas"/>
                <a:ea typeface="Consolas"/>
                <a:cs typeface="Consolas"/>
                <a:sym typeface="Consolas"/>
              </a:rPr>
              <a:t> the </a:t>
            </a:r>
            <a:r>
              <a:rPr lang="en-US" sz="1200">
                <a:solidFill>
                  <a:schemeClr val="lt2"/>
                </a:solidFill>
                <a:highlight>
                  <a:srgbClr val="333333"/>
                </a:highlight>
                <a:latin typeface="Consolas"/>
                <a:ea typeface="Consolas"/>
                <a:cs typeface="Consolas"/>
                <a:sym typeface="Consolas"/>
              </a:rPr>
              <a:t>Baccalaureate</a:t>
            </a:r>
            <a:r>
              <a:rPr lang="en-US" sz="1200">
                <a:solidFill>
                  <a:srgbClr val="FF9900"/>
                </a:solidFill>
                <a:highlight>
                  <a:srgbClr val="333333"/>
                </a:highlight>
                <a:latin typeface="Consolas"/>
                <a:ea typeface="Consolas"/>
                <a:cs typeface="Consolas"/>
                <a:sym typeface="Consolas"/>
              </a:rPr>
              <a:t> and Beyond 2008 2009 (B B) and the </a:t>
            </a:r>
            <a:r>
              <a:rPr lang="en-US" sz="1200">
                <a:solidFill>
                  <a:schemeClr val="lt2"/>
                </a:solidFill>
                <a:highlight>
                  <a:srgbClr val="333333"/>
                </a:highlight>
                <a:latin typeface="Consolas"/>
                <a:ea typeface="Consolas"/>
                <a:cs typeface="Consolas"/>
                <a:sym typeface="Consolas"/>
              </a:rPr>
              <a:t>Career Technical Education (CTE)</a:t>
            </a:r>
            <a:r>
              <a:rPr lang="en-US" sz="1200">
                <a:solidFill>
                  <a:srgbClr val="FF9900"/>
                </a:solidFill>
                <a:highlight>
                  <a:srgbClr val="333333"/>
                </a:highlight>
                <a:latin typeface="Consolas"/>
                <a:ea typeface="Consolas"/>
                <a:cs typeface="Consolas"/>
                <a:sym typeface="Consolas"/>
              </a:rPr>
              <a:t> Statistics.”</a:t>
            </a:r>
            <a:r>
              <a:rPr lang="en-US" sz="1200">
                <a:solidFill>
                  <a:schemeClr val="lt2"/>
                </a:solidFill>
                <a:highlight>
                  <a:srgbClr val="333333"/>
                </a:highlight>
                <a:latin typeface="Consolas"/>
                <a:ea typeface="Consolas"/>
                <a:cs typeface="Consolas"/>
                <a:sym typeface="Consolas"/>
              </a:rPr>
              <a:t>)</a:t>
            </a:r>
            <a:endParaRPr sz="1200">
              <a:solidFill>
                <a:schemeClr val="lt2"/>
              </a:solidFill>
              <a:highlight>
                <a:srgbClr val="333333"/>
              </a:highlight>
              <a:latin typeface="Consolas"/>
              <a:ea typeface="Consolas"/>
              <a:cs typeface="Consolas"/>
              <a:sym typeface="Consolas"/>
            </a:endParaRPr>
          </a:p>
          <a:p>
            <a:pPr indent="0" lvl="0" marL="0" rtl="0" algn="l">
              <a:lnSpc>
                <a:spcPct val="115000"/>
              </a:lnSpc>
              <a:spcBef>
                <a:spcPts val="0"/>
              </a:spcBef>
              <a:spcAft>
                <a:spcPts val="0"/>
              </a:spcAft>
              <a:buNone/>
            </a:pPr>
            <a:r>
              <a:rPr lang="en-US" sz="1200">
                <a:solidFill>
                  <a:srgbClr val="FF0000"/>
                </a:solidFill>
                <a:highlight>
                  <a:srgbClr val="333333"/>
                </a:highlight>
                <a:latin typeface="Consolas"/>
                <a:ea typeface="Consolas"/>
                <a:cs typeface="Consolas"/>
                <a:sym typeface="Consolas"/>
              </a:rPr>
              <a:t>for</a:t>
            </a:r>
            <a:r>
              <a:rPr lang="en-US" sz="1200">
                <a:solidFill>
                  <a:schemeClr val="lt2"/>
                </a:solidFill>
                <a:highlight>
                  <a:srgbClr val="333333"/>
                </a:highlight>
                <a:latin typeface="Consolas"/>
                <a:ea typeface="Consolas"/>
                <a:cs typeface="Consolas"/>
                <a:sym typeface="Consolas"/>
              </a:rPr>
              <a:t> ent </a:t>
            </a:r>
            <a:r>
              <a:rPr lang="en-US" sz="1200">
                <a:solidFill>
                  <a:srgbClr val="FF0000"/>
                </a:solidFill>
                <a:highlight>
                  <a:srgbClr val="333333"/>
                </a:highlight>
                <a:latin typeface="Consolas"/>
                <a:ea typeface="Consolas"/>
                <a:cs typeface="Consolas"/>
                <a:sym typeface="Consolas"/>
              </a:rPr>
              <a:t>in</a:t>
            </a:r>
            <a:r>
              <a:rPr lang="en-US" sz="1200">
                <a:solidFill>
                  <a:schemeClr val="lt2"/>
                </a:solidFill>
                <a:highlight>
                  <a:srgbClr val="333333"/>
                </a:highlight>
                <a:latin typeface="Consolas"/>
                <a:ea typeface="Consolas"/>
                <a:cs typeface="Consolas"/>
                <a:sym typeface="Consolas"/>
              </a:rPr>
              <a:t> doc.ents:</a:t>
            </a:r>
            <a:endParaRPr sz="1200">
              <a:solidFill>
                <a:schemeClr val="lt2"/>
              </a:solidFill>
              <a:highlight>
                <a:srgbClr val="333333"/>
              </a:highlight>
              <a:latin typeface="Consolas"/>
              <a:ea typeface="Consolas"/>
              <a:cs typeface="Consolas"/>
              <a:sym typeface="Consolas"/>
            </a:endParaRPr>
          </a:p>
          <a:p>
            <a:pPr indent="0" lvl="0" marL="0" rtl="0" algn="l">
              <a:lnSpc>
                <a:spcPct val="115000"/>
              </a:lnSpc>
              <a:spcBef>
                <a:spcPts val="0"/>
              </a:spcBef>
              <a:spcAft>
                <a:spcPts val="0"/>
              </a:spcAft>
              <a:buNone/>
            </a:pPr>
            <a:r>
              <a:rPr lang="en-US" sz="1200">
                <a:solidFill>
                  <a:schemeClr val="lt2"/>
                </a:solidFill>
                <a:highlight>
                  <a:srgbClr val="333333"/>
                </a:highlight>
                <a:latin typeface="Consolas"/>
                <a:ea typeface="Consolas"/>
                <a:cs typeface="Consolas"/>
                <a:sym typeface="Consolas"/>
              </a:rPr>
              <a:t>	</a:t>
            </a:r>
            <a:r>
              <a:rPr lang="en-US" sz="1200">
                <a:solidFill>
                  <a:srgbClr val="FF0000"/>
                </a:solidFill>
                <a:highlight>
                  <a:srgbClr val="333333"/>
                </a:highlight>
                <a:latin typeface="Consolas"/>
                <a:ea typeface="Consolas"/>
                <a:cs typeface="Consolas"/>
                <a:sym typeface="Consolas"/>
              </a:rPr>
              <a:t>print</a:t>
            </a:r>
            <a:r>
              <a:rPr lang="en-US" sz="1200">
                <a:solidFill>
                  <a:schemeClr val="lt2"/>
                </a:solidFill>
                <a:highlight>
                  <a:srgbClr val="333333"/>
                </a:highlight>
                <a:latin typeface="Consolas"/>
                <a:ea typeface="Consolas"/>
                <a:cs typeface="Consolas"/>
                <a:sym typeface="Consolas"/>
              </a:rPr>
              <a:t>(ent)</a:t>
            </a:r>
            <a:endParaRPr sz="1200">
              <a:solidFill>
                <a:schemeClr val="lt2"/>
              </a:solidFill>
              <a:highlight>
                <a:srgbClr val="333333"/>
              </a:highlight>
              <a:latin typeface="Consolas"/>
              <a:ea typeface="Consolas"/>
              <a:cs typeface="Consolas"/>
              <a:sym typeface="Consolas"/>
            </a:endParaRPr>
          </a:p>
        </p:txBody>
      </p:sp>
      <p:sp>
        <p:nvSpPr>
          <p:cNvPr id="466" name="Google Shape;466;ge30d653b94_0_343"/>
          <p:cNvSpPr txBox="1"/>
          <p:nvPr/>
        </p:nvSpPr>
        <p:spPr>
          <a:xfrm>
            <a:off x="896775" y="3972650"/>
            <a:ext cx="7678200" cy="79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200">
                <a:solidFill>
                  <a:schemeClr val="dk2"/>
                </a:solidFill>
                <a:latin typeface="Consolas"/>
                <a:ea typeface="Consolas"/>
                <a:cs typeface="Consolas"/>
                <a:sym typeface="Consolas"/>
              </a:rPr>
              <a:t>Output:</a:t>
            </a:r>
            <a:r>
              <a:rPr lang="en-US" sz="1200">
                <a:latin typeface="Consolas"/>
                <a:ea typeface="Consolas"/>
                <a:cs typeface="Consolas"/>
                <a:sym typeface="Consolas"/>
              </a:rPr>
              <a:t> Integrated Postsecondary Education Data System (IPEDS)</a:t>
            </a:r>
            <a:endParaRPr sz="1200">
              <a:latin typeface="Consolas"/>
              <a:ea typeface="Consolas"/>
              <a:cs typeface="Consolas"/>
              <a:sym typeface="Consolas"/>
            </a:endParaRPr>
          </a:p>
          <a:p>
            <a:pPr indent="0" lvl="0" marL="0" rtl="0" algn="l">
              <a:lnSpc>
                <a:spcPct val="115000"/>
              </a:lnSpc>
              <a:spcBef>
                <a:spcPts val="0"/>
              </a:spcBef>
              <a:spcAft>
                <a:spcPts val="0"/>
              </a:spcAft>
              <a:buNone/>
            </a:pPr>
            <a:r>
              <a:rPr lang="en-US" sz="1200">
                <a:solidFill>
                  <a:schemeClr val="dk2"/>
                </a:solidFill>
                <a:latin typeface="Consolas"/>
                <a:ea typeface="Consolas"/>
                <a:cs typeface="Consolas"/>
                <a:sym typeface="Consolas"/>
              </a:rPr>
              <a:t>Output:</a:t>
            </a:r>
            <a:r>
              <a:rPr lang="en-US" sz="1200">
                <a:latin typeface="Consolas"/>
                <a:ea typeface="Consolas"/>
                <a:cs typeface="Consolas"/>
                <a:sym typeface="Consolas"/>
              </a:rPr>
              <a:t> Baccalaureate</a:t>
            </a:r>
            <a:endParaRPr sz="1200">
              <a:latin typeface="Consolas"/>
              <a:ea typeface="Consolas"/>
              <a:cs typeface="Consolas"/>
              <a:sym typeface="Consolas"/>
            </a:endParaRPr>
          </a:p>
          <a:p>
            <a:pPr indent="0" lvl="0" marL="0" rtl="0" algn="l">
              <a:lnSpc>
                <a:spcPct val="115000"/>
              </a:lnSpc>
              <a:spcBef>
                <a:spcPts val="0"/>
              </a:spcBef>
              <a:spcAft>
                <a:spcPts val="0"/>
              </a:spcAft>
              <a:buNone/>
            </a:pPr>
            <a:r>
              <a:rPr lang="en-US" sz="1200">
                <a:solidFill>
                  <a:schemeClr val="dk2"/>
                </a:solidFill>
                <a:latin typeface="Consolas"/>
                <a:ea typeface="Consolas"/>
                <a:cs typeface="Consolas"/>
                <a:sym typeface="Consolas"/>
              </a:rPr>
              <a:t>Output:</a:t>
            </a:r>
            <a:r>
              <a:rPr lang="en-US" sz="1200">
                <a:latin typeface="Consolas"/>
                <a:ea typeface="Consolas"/>
                <a:cs typeface="Consolas"/>
                <a:sym typeface="Consolas"/>
              </a:rPr>
              <a:t> Career Technical Education (CTE)</a:t>
            </a:r>
            <a:endParaRPr sz="1200">
              <a:latin typeface="Consolas"/>
              <a:ea typeface="Consolas"/>
              <a:cs typeface="Consolas"/>
              <a:sym typeface="Consola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461"/>
                                        </p:tgtEl>
                                        <p:attrNameLst>
                                          <p:attrName>style.visibility</p:attrName>
                                        </p:attrNameLst>
                                      </p:cBhvr>
                                      <p:to>
                                        <p:strVal val="visible"/>
                                      </p:to>
                                    </p:set>
                                    <p:animEffect filter="fade" transition="in">
                                      <p:cBhvr>
                                        <p:cTn dur="1000"/>
                                        <p:tgtEl>
                                          <p:spTgt spid="46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62">
                                            <p:txEl>
                                              <p:pRg end="0" st="0"/>
                                            </p:txEl>
                                          </p:spTgt>
                                        </p:tgtEl>
                                        <p:attrNameLst>
                                          <p:attrName>style.visibility</p:attrName>
                                        </p:attrNameLst>
                                      </p:cBhvr>
                                      <p:to>
                                        <p:strVal val="visible"/>
                                      </p:to>
                                    </p:set>
                                    <p:animEffect filter="fade" transition="in">
                                      <p:cBhvr>
                                        <p:cTn dur="1800"/>
                                        <p:tgtEl>
                                          <p:spTgt spid="462">
                                            <p:txEl>
                                              <p:pRg end="0" st="0"/>
                                            </p:txEl>
                                          </p:spTgt>
                                        </p:tgtEl>
                                      </p:cBhvr>
                                    </p:animEffect>
                                  </p:childTnLst>
                                </p:cTn>
                              </p:par>
                            </p:childTnLst>
                          </p:cTn>
                        </p:par>
                        <p:par>
                          <p:cTn fill="hold">
                            <p:stCondLst>
                              <p:cond delay="2800"/>
                            </p:stCondLst>
                            <p:childTnLst>
                              <p:par>
                                <p:cTn fill="hold" nodeType="afterEffect" presetClass="entr" presetID="10" presetSubtype="0">
                                  <p:stCondLst>
                                    <p:cond delay="0"/>
                                  </p:stCondLst>
                                  <p:childTnLst>
                                    <p:set>
                                      <p:cBhvr>
                                        <p:cTn dur="1" fill="hold">
                                          <p:stCondLst>
                                            <p:cond delay="0"/>
                                          </p:stCondLst>
                                        </p:cTn>
                                        <p:tgtEl>
                                          <p:spTgt spid="462">
                                            <p:txEl>
                                              <p:pRg end="1" st="1"/>
                                            </p:txEl>
                                          </p:spTgt>
                                        </p:tgtEl>
                                        <p:attrNameLst>
                                          <p:attrName>style.visibility</p:attrName>
                                        </p:attrNameLst>
                                      </p:cBhvr>
                                      <p:to>
                                        <p:strVal val="visible"/>
                                      </p:to>
                                    </p:set>
                                    <p:animEffect filter="fade" transition="in">
                                      <p:cBhvr>
                                        <p:cTn dur="1800"/>
                                        <p:tgtEl>
                                          <p:spTgt spid="462">
                                            <p:txEl>
                                              <p:pRg end="1" st="1"/>
                                            </p:txEl>
                                          </p:spTgt>
                                        </p:tgtEl>
                                      </p:cBhvr>
                                    </p:animEffect>
                                  </p:childTnLst>
                                </p:cTn>
                              </p:par>
                            </p:childTnLst>
                          </p:cTn>
                        </p:par>
                        <p:par>
                          <p:cTn fill="hold">
                            <p:stCondLst>
                              <p:cond delay="4600"/>
                            </p:stCondLst>
                            <p:childTnLst>
                              <p:par>
                                <p:cTn fill="hold" nodeType="afterEffect" presetClass="entr" presetID="10" presetSubtype="0">
                                  <p:stCondLst>
                                    <p:cond delay="0"/>
                                  </p:stCondLst>
                                  <p:childTnLst>
                                    <p:set>
                                      <p:cBhvr>
                                        <p:cTn dur="1" fill="hold">
                                          <p:stCondLst>
                                            <p:cond delay="0"/>
                                          </p:stCondLst>
                                        </p:cTn>
                                        <p:tgtEl>
                                          <p:spTgt spid="462">
                                            <p:txEl>
                                              <p:pRg end="2" st="2"/>
                                            </p:txEl>
                                          </p:spTgt>
                                        </p:tgtEl>
                                        <p:attrNameLst>
                                          <p:attrName>style.visibility</p:attrName>
                                        </p:attrNameLst>
                                      </p:cBhvr>
                                      <p:to>
                                        <p:strVal val="visible"/>
                                      </p:to>
                                    </p:set>
                                    <p:animEffect filter="fade" transition="in">
                                      <p:cBhvr>
                                        <p:cTn dur="1800"/>
                                        <p:tgtEl>
                                          <p:spTgt spid="462">
                                            <p:txEl>
                                              <p:pRg end="2" st="2"/>
                                            </p:txEl>
                                          </p:spTgt>
                                        </p:tgtEl>
                                      </p:cBhvr>
                                    </p:animEffect>
                                  </p:childTnLst>
                                </p:cTn>
                              </p:par>
                            </p:childTnLst>
                          </p:cTn>
                        </p:par>
                        <p:par>
                          <p:cTn fill="hold">
                            <p:stCondLst>
                              <p:cond delay="6400"/>
                            </p:stCondLst>
                            <p:childTnLst>
                              <p:par>
                                <p:cTn fill="hold" nodeType="afterEffect" presetClass="entr" presetID="10" presetSubtype="0">
                                  <p:stCondLst>
                                    <p:cond delay="0"/>
                                  </p:stCondLst>
                                  <p:childTnLst>
                                    <p:set>
                                      <p:cBhvr>
                                        <p:cTn dur="1" fill="hold">
                                          <p:stCondLst>
                                            <p:cond delay="0"/>
                                          </p:stCondLst>
                                        </p:cTn>
                                        <p:tgtEl>
                                          <p:spTgt spid="462">
                                            <p:txEl>
                                              <p:pRg end="3" st="3"/>
                                            </p:txEl>
                                          </p:spTgt>
                                        </p:tgtEl>
                                        <p:attrNameLst>
                                          <p:attrName>style.visibility</p:attrName>
                                        </p:attrNameLst>
                                      </p:cBhvr>
                                      <p:to>
                                        <p:strVal val="visible"/>
                                      </p:to>
                                    </p:set>
                                    <p:animEffect filter="fade" transition="in">
                                      <p:cBhvr>
                                        <p:cTn dur="1800"/>
                                        <p:tgtEl>
                                          <p:spTgt spid="462">
                                            <p:txEl>
                                              <p:pRg end="3" st="3"/>
                                            </p:txEl>
                                          </p:spTgt>
                                        </p:tgtEl>
                                      </p:cBhvr>
                                    </p:animEffect>
                                  </p:childTnLst>
                                </p:cTn>
                              </p:par>
                            </p:childTnLst>
                          </p:cTn>
                        </p:par>
                        <p:par>
                          <p:cTn fill="hold">
                            <p:stCondLst>
                              <p:cond delay="8200"/>
                            </p:stCondLst>
                            <p:childTnLst>
                              <p:par>
                                <p:cTn fill="hold" nodeType="afterEffect" presetClass="entr" presetID="10" presetSubtype="0">
                                  <p:stCondLst>
                                    <p:cond delay="0"/>
                                  </p:stCondLst>
                                  <p:childTnLst>
                                    <p:set>
                                      <p:cBhvr>
                                        <p:cTn dur="1" fill="hold">
                                          <p:stCondLst>
                                            <p:cond delay="0"/>
                                          </p:stCondLst>
                                        </p:cTn>
                                        <p:tgtEl>
                                          <p:spTgt spid="463"/>
                                        </p:tgtEl>
                                        <p:attrNameLst>
                                          <p:attrName>style.visibility</p:attrName>
                                        </p:attrNameLst>
                                      </p:cBhvr>
                                      <p:to>
                                        <p:strVal val="visible"/>
                                      </p:to>
                                    </p:set>
                                    <p:animEffect filter="fade" transition="in">
                                      <p:cBhvr>
                                        <p:cTn dur="1000"/>
                                        <p:tgtEl>
                                          <p:spTgt spid="463"/>
                                        </p:tgtEl>
                                      </p:cBhvr>
                                    </p:animEffect>
                                  </p:childTnLst>
                                </p:cTn>
                              </p:par>
                              <p:par>
                                <p:cTn fill="hold" nodeType="withEffect" presetClass="entr" presetID="10" presetSubtype="0">
                                  <p:stCondLst>
                                    <p:cond delay="0"/>
                                  </p:stCondLst>
                                  <p:childTnLst>
                                    <p:set>
                                      <p:cBhvr>
                                        <p:cTn dur="1" fill="hold">
                                          <p:stCondLst>
                                            <p:cond delay="0"/>
                                          </p:stCondLst>
                                        </p:cTn>
                                        <p:tgtEl>
                                          <p:spTgt spid="464"/>
                                        </p:tgtEl>
                                        <p:attrNameLst>
                                          <p:attrName>style.visibility</p:attrName>
                                        </p:attrNameLst>
                                      </p:cBhvr>
                                      <p:to>
                                        <p:strVal val="visible"/>
                                      </p:to>
                                    </p:set>
                                    <p:animEffect filter="fade" transition="in">
                                      <p:cBhvr>
                                        <p:cTn dur="1000"/>
                                        <p:tgtEl>
                                          <p:spTgt spid="464"/>
                                        </p:tgtEl>
                                      </p:cBhvr>
                                    </p:animEffect>
                                  </p:childTnLst>
                                </p:cTn>
                              </p:par>
                              <p:par>
                                <p:cTn fill="hold" nodeType="withEffect" presetClass="entr" presetID="10" presetSubtype="0">
                                  <p:stCondLst>
                                    <p:cond delay="0"/>
                                  </p:stCondLst>
                                  <p:childTnLst>
                                    <p:set>
                                      <p:cBhvr>
                                        <p:cTn dur="1" fill="hold">
                                          <p:stCondLst>
                                            <p:cond delay="0"/>
                                          </p:stCondLst>
                                        </p:cTn>
                                        <p:tgtEl>
                                          <p:spTgt spid="465"/>
                                        </p:tgtEl>
                                        <p:attrNameLst>
                                          <p:attrName>style.visibility</p:attrName>
                                        </p:attrNameLst>
                                      </p:cBhvr>
                                      <p:to>
                                        <p:strVal val="visible"/>
                                      </p:to>
                                    </p:set>
                                    <p:animEffect filter="fade" transition="in">
                                      <p:cBhvr>
                                        <p:cTn dur="1000"/>
                                        <p:tgtEl>
                                          <p:spTgt spid="465"/>
                                        </p:tgtEl>
                                      </p:cBhvr>
                                    </p:animEffect>
                                  </p:childTnLst>
                                </p:cTn>
                              </p:par>
                              <p:par>
                                <p:cTn fill="hold" nodeType="withEffect" presetClass="entr" presetID="10" presetSubtype="0">
                                  <p:stCondLst>
                                    <p:cond delay="0"/>
                                  </p:stCondLst>
                                  <p:childTnLst>
                                    <p:set>
                                      <p:cBhvr>
                                        <p:cTn dur="1" fill="hold">
                                          <p:stCondLst>
                                            <p:cond delay="0"/>
                                          </p:stCondLst>
                                        </p:cTn>
                                        <p:tgtEl>
                                          <p:spTgt spid="466"/>
                                        </p:tgtEl>
                                        <p:attrNameLst>
                                          <p:attrName>style.visibility</p:attrName>
                                        </p:attrNameLst>
                                      </p:cBhvr>
                                      <p:to>
                                        <p:strVal val="visible"/>
                                      </p:to>
                                    </p:set>
                                    <p:animEffect filter="fade" transition="in">
                                      <p:cBhvr>
                                        <p:cTn dur="1000"/>
                                        <p:tgtEl>
                                          <p:spTgt spid="4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ge30d653b94_0_397"/>
          <p:cNvSpPr/>
          <p:nvPr/>
        </p:nvSpPr>
        <p:spPr>
          <a:xfrm>
            <a:off x="304800" y="0"/>
            <a:ext cx="8597100" cy="602400"/>
          </a:xfrm>
          <a:prstGeom prst="rect">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ge30d653b94_0_397"/>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sp>
        <p:nvSpPr>
          <p:cNvPr id="474" name="Google Shape;474;ge30d653b94_0_397"/>
          <p:cNvSpPr/>
          <p:nvPr/>
        </p:nvSpPr>
        <p:spPr>
          <a:xfrm>
            <a:off x="274975" y="316075"/>
            <a:ext cx="5542800" cy="274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solidFill>
                  <a:schemeClr val="lt1"/>
                </a:solidFill>
                <a:latin typeface="Inter"/>
                <a:ea typeface="Inter"/>
                <a:cs typeface="Inter"/>
                <a:sym typeface="Inter"/>
              </a:rPr>
              <a:t>Training models ...</a:t>
            </a:r>
            <a:endParaRPr b="1">
              <a:solidFill>
                <a:schemeClr val="lt2"/>
              </a:solidFill>
              <a:latin typeface="Inter"/>
              <a:ea typeface="Inter"/>
              <a:cs typeface="Inter"/>
              <a:sym typeface="Inter"/>
            </a:endParaRPr>
          </a:p>
          <a:p>
            <a:pPr indent="0" lvl="0" marL="0" marR="0" rtl="0" algn="l">
              <a:spcBef>
                <a:spcPts val="0"/>
              </a:spcBef>
              <a:spcAft>
                <a:spcPts val="0"/>
              </a:spcAft>
              <a:buNone/>
            </a:pPr>
            <a:r>
              <a:t/>
            </a:r>
            <a:endParaRPr b="1">
              <a:solidFill>
                <a:schemeClr val="lt2"/>
              </a:solidFill>
              <a:latin typeface="Inter"/>
              <a:ea typeface="Inter"/>
              <a:cs typeface="Inter"/>
              <a:sym typeface="Inter"/>
            </a:endParaRPr>
          </a:p>
          <a:p>
            <a:pPr indent="0" lvl="0" marL="0" marR="0" rtl="0" algn="l">
              <a:spcBef>
                <a:spcPts val="0"/>
              </a:spcBef>
              <a:spcAft>
                <a:spcPts val="0"/>
              </a:spcAft>
              <a:buNone/>
            </a:pPr>
            <a:r>
              <a:t/>
            </a:r>
            <a:endParaRPr b="1">
              <a:solidFill>
                <a:schemeClr val="lt2"/>
              </a:solidFill>
              <a:latin typeface="Inter"/>
              <a:ea typeface="Inter"/>
              <a:cs typeface="Inter"/>
              <a:sym typeface="Inter"/>
            </a:endParaRPr>
          </a:p>
        </p:txBody>
      </p:sp>
      <p:cxnSp>
        <p:nvCxnSpPr>
          <p:cNvPr id="475" name="Google Shape;475;ge30d653b94_0_397"/>
          <p:cNvCxnSpPr/>
          <p:nvPr/>
        </p:nvCxnSpPr>
        <p:spPr>
          <a:xfrm>
            <a:off x="304800" y="590550"/>
            <a:ext cx="8597100" cy="0"/>
          </a:xfrm>
          <a:prstGeom prst="straightConnector1">
            <a:avLst/>
          </a:prstGeom>
          <a:noFill/>
          <a:ln cap="flat" cmpd="sng" w="28575">
            <a:solidFill>
              <a:schemeClr val="dk1"/>
            </a:solidFill>
            <a:prstDash val="solid"/>
            <a:round/>
            <a:headEnd len="sm" w="sm" type="none"/>
            <a:tailEnd len="sm" w="sm" type="none"/>
          </a:ln>
        </p:spPr>
      </p:cxnSp>
      <p:sp>
        <p:nvSpPr>
          <p:cNvPr id="476" name="Google Shape;476;ge30d653b94_0_397"/>
          <p:cNvSpPr txBox="1"/>
          <p:nvPr/>
        </p:nvSpPr>
        <p:spPr>
          <a:xfrm>
            <a:off x="304800" y="776375"/>
            <a:ext cx="85971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None/>
            </a:pPr>
            <a:r>
              <a:rPr b="1" lang="en-US" sz="2000">
                <a:solidFill>
                  <a:schemeClr val="dk1"/>
                </a:solidFill>
                <a:latin typeface="Inter"/>
                <a:ea typeface="Inter"/>
                <a:cs typeface="Inter"/>
                <a:sym typeface="Inter"/>
              </a:rPr>
              <a:t>TEXTCAT_D (Dataset):</a:t>
            </a:r>
            <a:endParaRPr b="1">
              <a:latin typeface="Verdana"/>
              <a:ea typeface="Verdana"/>
              <a:cs typeface="Verdana"/>
              <a:sym typeface="Verdana"/>
            </a:endParaRPr>
          </a:p>
        </p:txBody>
      </p:sp>
      <p:sp>
        <p:nvSpPr>
          <p:cNvPr id="477" name="Google Shape;477;ge30d653b94_0_397"/>
          <p:cNvSpPr txBox="1"/>
          <p:nvPr/>
        </p:nvSpPr>
        <p:spPr>
          <a:xfrm>
            <a:off x="1348875" y="1326625"/>
            <a:ext cx="71298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Inter"/>
              <a:buChar char="●"/>
            </a:pPr>
            <a:r>
              <a:rPr lang="en-US">
                <a:latin typeface="Inter"/>
                <a:ea typeface="Inter"/>
                <a:cs typeface="Inter"/>
                <a:sym typeface="Inter"/>
              </a:rPr>
              <a:t>Identify dataset names versus texts that looked-like dataset names.</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b="1" lang="en-US">
                <a:latin typeface="Inter"/>
                <a:ea typeface="Inter"/>
                <a:cs typeface="Inter"/>
                <a:sym typeface="Inter"/>
              </a:rPr>
              <a:t>1191 Datasets</a:t>
            </a:r>
            <a:r>
              <a:rPr lang="en-US">
                <a:latin typeface="Inter"/>
                <a:ea typeface="Inter"/>
                <a:cs typeface="Inter"/>
                <a:sym typeface="Inter"/>
              </a:rPr>
              <a:t> and around </a:t>
            </a:r>
            <a:r>
              <a:rPr b="1" lang="en-US">
                <a:latin typeface="Inter"/>
                <a:ea typeface="Inter"/>
                <a:cs typeface="Inter"/>
                <a:sym typeface="Inter"/>
              </a:rPr>
              <a:t>2500</a:t>
            </a:r>
            <a:r>
              <a:rPr lang="en-US">
                <a:latin typeface="Inter"/>
                <a:ea typeface="Inter"/>
                <a:cs typeface="Inter"/>
                <a:sym typeface="Inter"/>
              </a:rPr>
              <a:t> organizations, locations, etc (</a:t>
            </a:r>
            <a:r>
              <a:rPr b="1" lang="en-US">
                <a:latin typeface="Inter"/>
                <a:ea typeface="Inter"/>
                <a:cs typeface="Inter"/>
                <a:sym typeface="Inter"/>
              </a:rPr>
              <a:t>Not Dataset</a:t>
            </a:r>
            <a:r>
              <a:rPr lang="en-US">
                <a:latin typeface="Inter"/>
                <a:ea typeface="Inter"/>
                <a:cs typeface="Inter"/>
                <a:sym typeface="Inter"/>
              </a:rPr>
              <a:t>). were used. </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b="1" lang="en-US">
                <a:latin typeface="Inter"/>
                <a:ea typeface="Inter"/>
                <a:cs typeface="Inter"/>
                <a:sym typeface="Inter"/>
              </a:rPr>
              <a:t>TextCategorizer</a:t>
            </a:r>
            <a:r>
              <a:rPr lang="en-US">
                <a:latin typeface="Inter"/>
                <a:ea typeface="Inter"/>
                <a:cs typeface="Inter"/>
                <a:sym typeface="Inter"/>
              </a:rPr>
              <a:t>: convolutional neural network text classifier.</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b="1" lang="en-US">
                <a:latin typeface="Inter"/>
                <a:ea typeface="Inter"/>
                <a:cs typeface="Inter"/>
                <a:sym typeface="Inter"/>
              </a:rPr>
              <a:t>Model</a:t>
            </a:r>
            <a:r>
              <a:rPr lang="en-US">
                <a:latin typeface="Inter"/>
                <a:ea typeface="Inter"/>
                <a:cs typeface="Inter"/>
                <a:sym typeface="Inter"/>
              </a:rPr>
              <a:t>: thinc.neural.Model</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b="1" lang="en-US">
                <a:latin typeface="Inter"/>
                <a:ea typeface="Inter"/>
                <a:cs typeface="Inter"/>
                <a:sym typeface="Inter"/>
              </a:rPr>
              <a:t>Architecture</a:t>
            </a:r>
            <a:r>
              <a:rPr lang="en-US">
                <a:latin typeface="Inter"/>
                <a:ea typeface="Inter"/>
                <a:cs typeface="Inter"/>
                <a:sym typeface="Inter"/>
              </a:rPr>
              <a:t>: ensemble</a:t>
            </a:r>
            <a:endParaRPr>
              <a:solidFill>
                <a:schemeClr val="dk2"/>
              </a:solidFill>
              <a:latin typeface="Inter"/>
              <a:ea typeface="Inter"/>
              <a:cs typeface="Inter"/>
              <a:sym typeface="Inter"/>
            </a:endParaRPr>
          </a:p>
        </p:txBody>
      </p:sp>
      <p:graphicFrame>
        <p:nvGraphicFramePr>
          <p:cNvPr id="478" name="Google Shape;478;ge30d653b94_0_397"/>
          <p:cNvGraphicFramePr/>
          <p:nvPr/>
        </p:nvGraphicFramePr>
        <p:xfrm>
          <a:off x="1349325" y="2800350"/>
          <a:ext cx="3000000" cy="3000000"/>
        </p:xfrm>
        <a:graphic>
          <a:graphicData uri="http://schemas.openxmlformats.org/drawingml/2006/table">
            <a:tbl>
              <a:tblPr>
                <a:noFill/>
                <a:tableStyleId>{674B776C-C90C-444C-A6D4-6E590A2EE97C}</a:tableStyleId>
              </a:tblPr>
              <a:tblGrid>
                <a:gridCol w="3739075"/>
                <a:gridCol w="3739075"/>
              </a:tblGrid>
              <a:tr h="372725">
                <a:tc>
                  <a:txBody>
                    <a:bodyPr/>
                    <a:lstStyle/>
                    <a:p>
                      <a:pPr indent="0" lvl="0" marL="0" rtl="0" algn="l">
                        <a:spcBef>
                          <a:spcPts val="0"/>
                        </a:spcBef>
                        <a:spcAft>
                          <a:spcPts val="0"/>
                        </a:spcAft>
                        <a:buNone/>
                      </a:pPr>
                      <a:r>
                        <a:rPr lang="en-US" sz="1300">
                          <a:latin typeface="Inter"/>
                          <a:ea typeface="Inter"/>
                          <a:cs typeface="Inter"/>
                          <a:sym typeface="Inter"/>
                        </a:rPr>
                        <a:t>DATASET</a:t>
                      </a:r>
                      <a:endParaRPr sz="1300">
                        <a:latin typeface="Inter"/>
                        <a:ea typeface="Inter"/>
                        <a:cs typeface="Inter"/>
                        <a:sym typeface="Inter"/>
                      </a:endParaRPr>
                    </a:p>
                  </a:txBody>
                  <a:tcPr marT="91425" marB="91425" marR="91425" marL="91425"/>
                </a:tc>
                <a:tc>
                  <a:txBody>
                    <a:bodyPr/>
                    <a:lstStyle/>
                    <a:p>
                      <a:pPr indent="0" lvl="0" marL="0" rtl="0" algn="l">
                        <a:spcBef>
                          <a:spcPts val="0"/>
                        </a:spcBef>
                        <a:spcAft>
                          <a:spcPts val="0"/>
                        </a:spcAft>
                        <a:buNone/>
                      </a:pPr>
                      <a:r>
                        <a:rPr lang="en-US" sz="1300">
                          <a:latin typeface="Inter"/>
                          <a:ea typeface="Inter"/>
                          <a:cs typeface="Inter"/>
                          <a:sym typeface="Inter"/>
                        </a:rPr>
                        <a:t>Not DATASET</a:t>
                      </a:r>
                      <a:endParaRPr sz="1300">
                        <a:latin typeface="Inter"/>
                        <a:ea typeface="Inter"/>
                        <a:cs typeface="Inter"/>
                        <a:sym typeface="Inter"/>
                      </a:endParaRPr>
                    </a:p>
                  </a:txBody>
                  <a:tcPr marT="91425" marB="91425" marR="91425" marL="91425"/>
                </a:tc>
              </a:tr>
              <a:tr h="1431350">
                <a:tc>
                  <a:txBody>
                    <a:bodyPr/>
                    <a:lstStyle/>
                    <a:p>
                      <a:pPr indent="-311150" lvl="0" marL="457200" rtl="0" algn="l">
                        <a:spcBef>
                          <a:spcPts val="0"/>
                        </a:spcBef>
                        <a:spcAft>
                          <a:spcPts val="0"/>
                        </a:spcAft>
                        <a:buSzPts val="1300"/>
                        <a:buFont typeface="Inter"/>
                        <a:buChar char="●"/>
                      </a:pPr>
                      <a:r>
                        <a:rPr lang="en-US" sz="1300">
                          <a:latin typeface="Inter"/>
                          <a:ea typeface="Inter"/>
                          <a:cs typeface="Inter"/>
                          <a:sym typeface="Inter"/>
                        </a:rPr>
                        <a:t>Womens Genome Health Study</a:t>
                      </a:r>
                      <a:endParaRPr sz="1300">
                        <a:latin typeface="Inter"/>
                        <a:ea typeface="Inter"/>
                        <a:cs typeface="Inter"/>
                        <a:sym typeface="Inter"/>
                      </a:endParaRPr>
                    </a:p>
                    <a:p>
                      <a:pPr indent="-311150" lvl="0" marL="457200" rtl="0" algn="l">
                        <a:spcBef>
                          <a:spcPts val="0"/>
                        </a:spcBef>
                        <a:spcAft>
                          <a:spcPts val="0"/>
                        </a:spcAft>
                        <a:buSzPts val="1300"/>
                        <a:buFont typeface="Inter"/>
                        <a:buChar char="●"/>
                      </a:pPr>
                      <a:r>
                        <a:rPr lang="en-US" sz="1300">
                          <a:latin typeface="Inter"/>
                          <a:ea typeface="Inter"/>
                          <a:cs typeface="Inter"/>
                          <a:sym typeface="Inter"/>
                        </a:rPr>
                        <a:t>Canadian Longitudinal Study on Aging</a:t>
                      </a:r>
                      <a:endParaRPr sz="1300">
                        <a:latin typeface="Inter"/>
                        <a:ea typeface="Inter"/>
                        <a:cs typeface="Inter"/>
                        <a:sym typeface="Inter"/>
                      </a:endParaRPr>
                    </a:p>
                    <a:p>
                      <a:pPr indent="-311150" lvl="0" marL="457200" rtl="0" algn="l">
                        <a:spcBef>
                          <a:spcPts val="0"/>
                        </a:spcBef>
                        <a:spcAft>
                          <a:spcPts val="0"/>
                        </a:spcAft>
                        <a:buSzPts val="1300"/>
                        <a:buFont typeface="Inter"/>
                        <a:buChar char="●"/>
                      </a:pPr>
                      <a:r>
                        <a:rPr lang="en-US" sz="1300">
                          <a:latin typeface="Inter"/>
                          <a:ea typeface="Inter"/>
                          <a:cs typeface="Inter"/>
                          <a:sym typeface="Inter"/>
                        </a:rPr>
                        <a:t>Program on International Reading Literacy Study</a:t>
                      </a:r>
                      <a:endParaRPr sz="1300">
                        <a:latin typeface="Inter"/>
                        <a:ea typeface="Inter"/>
                        <a:cs typeface="Inter"/>
                        <a:sym typeface="Inter"/>
                      </a:endParaRPr>
                    </a:p>
                    <a:p>
                      <a:pPr indent="-311150" lvl="0" marL="457200" rtl="0" algn="l">
                        <a:spcBef>
                          <a:spcPts val="0"/>
                        </a:spcBef>
                        <a:spcAft>
                          <a:spcPts val="0"/>
                        </a:spcAft>
                        <a:buSzPts val="1300"/>
                        <a:buFont typeface="Inter"/>
                        <a:buChar char="●"/>
                      </a:pPr>
                      <a:r>
                        <a:rPr lang="en-US" sz="1300">
                          <a:latin typeface="Inter"/>
                          <a:ea typeface="Inter"/>
                          <a:cs typeface="Inter"/>
                          <a:sym typeface="Inter"/>
                        </a:rPr>
                        <a:t>cas covid 19 antiviral candidate compounds dataset</a:t>
                      </a:r>
                      <a:endParaRPr sz="1300">
                        <a:latin typeface="Inter"/>
                        <a:ea typeface="Inter"/>
                        <a:cs typeface="Inter"/>
                        <a:sym typeface="Inter"/>
                      </a:endParaRPr>
                    </a:p>
                  </a:txBody>
                  <a:tcPr marT="91425" marB="91425" marR="91425" marL="91425">
                    <a:solidFill>
                      <a:srgbClr val="93C47D"/>
                    </a:solidFill>
                  </a:tcPr>
                </a:tc>
                <a:tc>
                  <a:txBody>
                    <a:bodyPr/>
                    <a:lstStyle/>
                    <a:p>
                      <a:pPr indent="-317500" lvl="0" marL="457200" rtl="0" algn="l">
                        <a:spcBef>
                          <a:spcPts val="0"/>
                        </a:spcBef>
                        <a:spcAft>
                          <a:spcPts val="0"/>
                        </a:spcAft>
                        <a:buSzPts val="1400"/>
                        <a:buFont typeface="Inter"/>
                        <a:buChar char="●"/>
                      </a:pPr>
                      <a:r>
                        <a:rPr lang="en-US">
                          <a:latin typeface="Inter"/>
                          <a:ea typeface="Inter"/>
                          <a:cs typeface="Inter"/>
                          <a:sym typeface="Inter"/>
                        </a:rPr>
                        <a:t>Advanced NASA Technology Architecture for Exploration Studies</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US">
                          <a:latin typeface="Inter"/>
                          <a:ea typeface="Inter"/>
                          <a:cs typeface="Inter"/>
                          <a:sym typeface="Inter"/>
                        </a:rPr>
                        <a:t>Boston Area Community Health</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US">
                          <a:latin typeface="Inter"/>
                          <a:ea typeface="Inter"/>
                          <a:cs typeface="Inter"/>
                          <a:sym typeface="Inter"/>
                        </a:rPr>
                        <a:t>California Basic Education Data System</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US">
                          <a:latin typeface="Inter"/>
                          <a:ea typeface="Inter"/>
                          <a:cs typeface="Inter"/>
                          <a:sym typeface="Inter"/>
                        </a:rPr>
                        <a:t>Committee on National Statistics</a:t>
                      </a:r>
                      <a:endParaRPr>
                        <a:latin typeface="Inter"/>
                        <a:ea typeface="Inter"/>
                        <a:cs typeface="Inter"/>
                        <a:sym typeface="Inter"/>
                      </a:endParaRPr>
                    </a:p>
                  </a:txBody>
                  <a:tcPr marT="91425" marB="91425" marR="91425" marL="91425">
                    <a:solidFill>
                      <a:srgbClr val="E06666"/>
                    </a:solidFill>
                  </a:tcPr>
                </a:tc>
              </a:tr>
            </a:tbl>
          </a:graphicData>
        </a:graphic>
      </p:graphicFrame>
      <p:sp>
        <p:nvSpPr>
          <p:cNvPr id="479" name="Google Shape;479;ge30d653b94_0_397"/>
          <p:cNvSpPr txBox="1"/>
          <p:nvPr/>
        </p:nvSpPr>
        <p:spPr>
          <a:xfrm>
            <a:off x="896775" y="2457350"/>
            <a:ext cx="451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t>E.g:</a:t>
            </a:r>
            <a:endParaRPr u="sng">
              <a:latin typeface="Inter"/>
              <a:ea typeface="Inter"/>
              <a:cs typeface="Inter"/>
              <a:sym typeface="Int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476"/>
                                        </p:tgtEl>
                                        <p:attrNameLst>
                                          <p:attrName>style.visibility</p:attrName>
                                        </p:attrNameLst>
                                      </p:cBhvr>
                                      <p:to>
                                        <p:strVal val="visible"/>
                                      </p:to>
                                    </p:set>
                                    <p:animEffect filter="fade" transition="in">
                                      <p:cBhvr>
                                        <p:cTn dur="1000"/>
                                        <p:tgtEl>
                                          <p:spTgt spid="47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77">
                                            <p:txEl>
                                              <p:pRg end="0" st="0"/>
                                            </p:txEl>
                                          </p:spTgt>
                                        </p:tgtEl>
                                        <p:attrNameLst>
                                          <p:attrName>style.visibility</p:attrName>
                                        </p:attrNameLst>
                                      </p:cBhvr>
                                      <p:to>
                                        <p:strVal val="visible"/>
                                      </p:to>
                                    </p:set>
                                    <p:animEffect filter="fade" transition="in">
                                      <p:cBhvr>
                                        <p:cTn dur="1700"/>
                                        <p:tgtEl>
                                          <p:spTgt spid="477">
                                            <p:txEl>
                                              <p:pRg end="0" st="0"/>
                                            </p:txEl>
                                          </p:spTgt>
                                        </p:tgtEl>
                                      </p:cBhvr>
                                    </p:animEffect>
                                  </p:childTnLst>
                                </p:cTn>
                              </p:par>
                            </p:childTnLst>
                          </p:cTn>
                        </p:par>
                        <p:par>
                          <p:cTn fill="hold">
                            <p:stCondLst>
                              <p:cond delay="2700"/>
                            </p:stCondLst>
                            <p:childTnLst>
                              <p:par>
                                <p:cTn fill="hold" nodeType="afterEffect" presetClass="entr" presetID="10" presetSubtype="0">
                                  <p:stCondLst>
                                    <p:cond delay="0"/>
                                  </p:stCondLst>
                                  <p:childTnLst>
                                    <p:set>
                                      <p:cBhvr>
                                        <p:cTn dur="1" fill="hold">
                                          <p:stCondLst>
                                            <p:cond delay="0"/>
                                          </p:stCondLst>
                                        </p:cTn>
                                        <p:tgtEl>
                                          <p:spTgt spid="477">
                                            <p:txEl>
                                              <p:pRg end="1" st="1"/>
                                            </p:txEl>
                                          </p:spTgt>
                                        </p:tgtEl>
                                        <p:attrNameLst>
                                          <p:attrName>style.visibility</p:attrName>
                                        </p:attrNameLst>
                                      </p:cBhvr>
                                      <p:to>
                                        <p:strVal val="visible"/>
                                      </p:to>
                                    </p:set>
                                    <p:animEffect filter="fade" transition="in">
                                      <p:cBhvr>
                                        <p:cTn dur="1700"/>
                                        <p:tgtEl>
                                          <p:spTgt spid="477">
                                            <p:txEl>
                                              <p:pRg end="1" st="1"/>
                                            </p:txEl>
                                          </p:spTgt>
                                        </p:tgtEl>
                                      </p:cBhvr>
                                    </p:animEffect>
                                  </p:childTnLst>
                                </p:cTn>
                              </p:par>
                            </p:childTnLst>
                          </p:cTn>
                        </p:par>
                        <p:par>
                          <p:cTn fill="hold">
                            <p:stCondLst>
                              <p:cond delay="4400"/>
                            </p:stCondLst>
                            <p:childTnLst>
                              <p:par>
                                <p:cTn fill="hold" nodeType="afterEffect" presetClass="entr" presetID="10" presetSubtype="0">
                                  <p:stCondLst>
                                    <p:cond delay="0"/>
                                  </p:stCondLst>
                                  <p:childTnLst>
                                    <p:set>
                                      <p:cBhvr>
                                        <p:cTn dur="1" fill="hold">
                                          <p:stCondLst>
                                            <p:cond delay="0"/>
                                          </p:stCondLst>
                                        </p:cTn>
                                        <p:tgtEl>
                                          <p:spTgt spid="477">
                                            <p:txEl>
                                              <p:pRg end="2" st="2"/>
                                            </p:txEl>
                                          </p:spTgt>
                                        </p:tgtEl>
                                        <p:attrNameLst>
                                          <p:attrName>style.visibility</p:attrName>
                                        </p:attrNameLst>
                                      </p:cBhvr>
                                      <p:to>
                                        <p:strVal val="visible"/>
                                      </p:to>
                                    </p:set>
                                    <p:animEffect filter="fade" transition="in">
                                      <p:cBhvr>
                                        <p:cTn dur="1700"/>
                                        <p:tgtEl>
                                          <p:spTgt spid="477">
                                            <p:txEl>
                                              <p:pRg end="2" st="2"/>
                                            </p:txEl>
                                          </p:spTgt>
                                        </p:tgtEl>
                                      </p:cBhvr>
                                    </p:animEffect>
                                  </p:childTnLst>
                                </p:cTn>
                              </p:par>
                            </p:childTnLst>
                          </p:cTn>
                        </p:par>
                        <p:par>
                          <p:cTn fill="hold">
                            <p:stCondLst>
                              <p:cond delay="6100"/>
                            </p:stCondLst>
                            <p:childTnLst>
                              <p:par>
                                <p:cTn fill="hold" nodeType="afterEffect" presetClass="entr" presetID="10" presetSubtype="0">
                                  <p:stCondLst>
                                    <p:cond delay="0"/>
                                  </p:stCondLst>
                                  <p:childTnLst>
                                    <p:set>
                                      <p:cBhvr>
                                        <p:cTn dur="1" fill="hold">
                                          <p:stCondLst>
                                            <p:cond delay="0"/>
                                          </p:stCondLst>
                                        </p:cTn>
                                        <p:tgtEl>
                                          <p:spTgt spid="477">
                                            <p:txEl>
                                              <p:pRg end="3" st="3"/>
                                            </p:txEl>
                                          </p:spTgt>
                                        </p:tgtEl>
                                        <p:attrNameLst>
                                          <p:attrName>style.visibility</p:attrName>
                                        </p:attrNameLst>
                                      </p:cBhvr>
                                      <p:to>
                                        <p:strVal val="visible"/>
                                      </p:to>
                                    </p:set>
                                    <p:animEffect filter="fade" transition="in">
                                      <p:cBhvr>
                                        <p:cTn dur="1700"/>
                                        <p:tgtEl>
                                          <p:spTgt spid="477">
                                            <p:txEl>
                                              <p:pRg end="3" st="3"/>
                                            </p:txEl>
                                          </p:spTgt>
                                        </p:tgtEl>
                                      </p:cBhvr>
                                    </p:animEffect>
                                  </p:childTnLst>
                                </p:cTn>
                              </p:par>
                            </p:childTnLst>
                          </p:cTn>
                        </p:par>
                        <p:par>
                          <p:cTn fill="hold">
                            <p:stCondLst>
                              <p:cond delay="7800"/>
                            </p:stCondLst>
                            <p:childTnLst>
                              <p:par>
                                <p:cTn fill="hold" nodeType="afterEffect" presetClass="entr" presetID="10" presetSubtype="0">
                                  <p:stCondLst>
                                    <p:cond delay="0"/>
                                  </p:stCondLst>
                                  <p:childTnLst>
                                    <p:set>
                                      <p:cBhvr>
                                        <p:cTn dur="1" fill="hold">
                                          <p:stCondLst>
                                            <p:cond delay="0"/>
                                          </p:stCondLst>
                                        </p:cTn>
                                        <p:tgtEl>
                                          <p:spTgt spid="477">
                                            <p:txEl>
                                              <p:pRg end="4" st="4"/>
                                            </p:txEl>
                                          </p:spTgt>
                                        </p:tgtEl>
                                        <p:attrNameLst>
                                          <p:attrName>style.visibility</p:attrName>
                                        </p:attrNameLst>
                                      </p:cBhvr>
                                      <p:to>
                                        <p:strVal val="visible"/>
                                      </p:to>
                                    </p:set>
                                    <p:animEffect filter="fade" transition="in">
                                      <p:cBhvr>
                                        <p:cTn dur="1700"/>
                                        <p:tgtEl>
                                          <p:spTgt spid="47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9"/>
                                        </p:tgtEl>
                                        <p:attrNameLst>
                                          <p:attrName>style.visibility</p:attrName>
                                        </p:attrNameLst>
                                      </p:cBhvr>
                                      <p:to>
                                        <p:strVal val="visible"/>
                                      </p:to>
                                    </p:set>
                                    <p:animEffect filter="fade" transition="in">
                                      <p:cBhvr>
                                        <p:cTn dur="1000"/>
                                        <p:tgtEl>
                                          <p:spTgt spid="479"/>
                                        </p:tgtEl>
                                      </p:cBhvr>
                                    </p:animEffect>
                                  </p:childTnLst>
                                </p:cTn>
                              </p:par>
                              <p:par>
                                <p:cTn fill="hold" nodeType="withEffect" presetClass="entr" presetID="10" presetSubtype="0">
                                  <p:stCondLst>
                                    <p:cond delay="0"/>
                                  </p:stCondLst>
                                  <p:childTnLst>
                                    <p:set>
                                      <p:cBhvr>
                                        <p:cTn dur="1" fill="hold">
                                          <p:stCondLst>
                                            <p:cond delay="0"/>
                                          </p:stCondLst>
                                        </p:cTn>
                                        <p:tgtEl>
                                          <p:spTgt spid="478"/>
                                        </p:tgtEl>
                                        <p:attrNameLst>
                                          <p:attrName>style.visibility</p:attrName>
                                        </p:attrNameLst>
                                      </p:cBhvr>
                                      <p:to>
                                        <p:strVal val="visible"/>
                                      </p:to>
                                    </p:set>
                                    <p:animEffect filter="fade" transition="in">
                                      <p:cBhvr>
                                        <p:cTn dur="1000"/>
                                        <p:tgtEl>
                                          <p:spTgt spid="4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ge30d653b94_0_246"/>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a:t>‹#›</a:t>
            </a:fld>
            <a:endParaRPr/>
          </a:p>
        </p:txBody>
      </p:sp>
      <p:cxnSp>
        <p:nvCxnSpPr>
          <p:cNvPr id="486" name="Google Shape;486;ge30d653b94_0_246"/>
          <p:cNvCxnSpPr>
            <a:stCxn id="487" idx="3"/>
            <a:endCxn id="488" idx="1"/>
          </p:cNvCxnSpPr>
          <p:nvPr/>
        </p:nvCxnSpPr>
        <p:spPr>
          <a:xfrm flipH="1">
            <a:off x="4918759" y="2681800"/>
            <a:ext cx="354900" cy="923400"/>
          </a:xfrm>
          <a:prstGeom prst="bentConnector3">
            <a:avLst>
              <a:gd fmla="val 49994" name="adj1"/>
            </a:avLst>
          </a:prstGeom>
          <a:noFill/>
          <a:ln cap="flat" cmpd="sng" w="9525">
            <a:solidFill>
              <a:srgbClr val="C2C2C2"/>
            </a:solidFill>
            <a:prstDash val="solid"/>
            <a:round/>
            <a:headEnd len="sm" w="sm" type="none"/>
            <a:tailEnd len="sm" w="sm" type="none"/>
          </a:ln>
        </p:spPr>
      </p:cxnSp>
      <p:cxnSp>
        <p:nvCxnSpPr>
          <p:cNvPr id="489" name="Google Shape;489;ge30d653b94_0_246"/>
          <p:cNvCxnSpPr>
            <a:stCxn id="487" idx="3"/>
            <a:endCxn id="490" idx="1"/>
          </p:cNvCxnSpPr>
          <p:nvPr/>
        </p:nvCxnSpPr>
        <p:spPr>
          <a:xfrm rot="10800000">
            <a:off x="4918759" y="1785700"/>
            <a:ext cx="354900" cy="896100"/>
          </a:xfrm>
          <a:prstGeom prst="bentConnector3">
            <a:avLst>
              <a:gd fmla="val 49994" name="adj1"/>
            </a:avLst>
          </a:prstGeom>
          <a:noFill/>
          <a:ln cap="flat" cmpd="sng" w="9525">
            <a:solidFill>
              <a:srgbClr val="C2C2C2"/>
            </a:solidFill>
            <a:prstDash val="solid"/>
            <a:round/>
            <a:headEnd len="sm" w="sm" type="none"/>
            <a:tailEnd len="sm" w="sm" type="none"/>
          </a:ln>
        </p:spPr>
      </p:cxnSp>
      <p:sp>
        <p:nvSpPr>
          <p:cNvPr id="491" name="Google Shape;491;ge30d653b94_0_246"/>
          <p:cNvSpPr/>
          <p:nvPr/>
        </p:nvSpPr>
        <p:spPr>
          <a:xfrm flipH="1" rot="5400000">
            <a:off x="7014800" y="2419150"/>
            <a:ext cx="3241200" cy="525300"/>
          </a:xfrm>
          <a:prstGeom prst="roundRect">
            <a:avLst>
              <a:gd fmla="val 16667" name="adj"/>
            </a:avLst>
          </a:prstGeom>
          <a:solidFill>
            <a:srgbClr val="A1C3FA"/>
          </a:solidFill>
          <a:ln cap="flat" cmpd="sng" w="9525">
            <a:solidFill>
              <a:srgbClr val="0944A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Roboto"/>
                <a:ea typeface="Roboto"/>
                <a:cs typeface="Roboto"/>
                <a:sym typeface="Roboto"/>
              </a:rPr>
              <a:t>Final Prediction</a:t>
            </a:r>
            <a:endParaRPr b="1" i="0" sz="1200" u="none" cap="none" strike="noStrike">
              <a:solidFill>
                <a:schemeClr val="dk1"/>
              </a:solidFill>
              <a:latin typeface="Roboto"/>
              <a:ea typeface="Roboto"/>
              <a:cs typeface="Roboto"/>
              <a:sym typeface="Roboto"/>
            </a:endParaRPr>
          </a:p>
        </p:txBody>
      </p:sp>
      <p:sp>
        <p:nvSpPr>
          <p:cNvPr id="490" name="Google Shape;490;ge30d653b94_0_246"/>
          <p:cNvSpPr/>
          <p:nvPr/>
        </p:nvSpPr>
        <p:spPr>
          <a:xfrm flipH="1">
            <a:off x="3685198" y="1522925"/>
            <a:ext cx="1233600" cy="525300"/>
          </a:xfrm>
          <a:prstGeom prst="roundRect">
            <a:avLst>
              <a:gd fmla="val 16667" name="adj"/>
            </a:avLst>
          </a:prstGeom>
          <a:solidFill>
            <a:srgbClr val="E69138"/>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TEXTCAT_S (sentences)</a:t>
            </a:r>
            <a:endParaRPr b="0" i="0" sz="1100" u="none" cap="none" strike="noStrike">
              <a:solidFill>
                <a:srgbClr val="FFFFFF"/>
              </a:solidFill>
              <a:latin typeface="Roboto"/>
              <a:ea typeface="Roboto"/>
              <a:cs typeface="Roboto"/>
              <a:sym typeface="Roboto"/>
            </a:endParaRPr>
          </a:p>
        </p:txBody>
      </p:sp>
      <p:sp>
        <p:nvSpPr>
          <p:cNvPr id="488" name="Google Shape;488;ge30d653b94_0_246"/>
          <p:cNvSpPr/>
          <p:nvPr/>
        </p:nvSpPr>
        <p:spPr>
          <a:xfrm flipH="1">
            <a:off x="3685198" y="3342525"/>
            <a:ext cx="1233600" cy="525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TEXTCAT_D</a:t>
            </a:r>
            <a:r>
              <a:rPr b="0" i="0" lang="en-US" sz="1100" u="none" cap="none" strike="noStrike">
                <a:solidFill>
                  <a:srgbClr val="FFFFFF"/>
                </a:solidFill>
                <a:latin typeface="Roboto"/>
                <a:ea typeface="Roboto"/>
                <a:cs typeface="Roboto"/>
                <a:sym typeface="Roboto"/>
              </a:rPr>
              <a:t> (dataset)</a:t>
            </a:r>
            <a:endParaRPr b="0" i="0" sz="1100" u="none" cap="none" strike="noStrike">
              <a:solidFill>
                <a:srgbClr val="FFFFFF"/>
              </a:solidFill>
              <a:latin typeface="Roboto"/>
              <a:ea typeface="Roboto"/>
              <a:cs typeface="Roboto"/>
              <a:sym typeface="Roboto"/>
            </a:endParaRPr>
          </a:p>
        </p:txBody>
      </p:sp>
      <p:sp>
        <p:nvSpPr>
          <p:cNvPr id="492" name="Google Shape;492;ge30d653b94_0_246"/>
          <p:cNvSpPr/>
          <p:nvPr/>
        </p:nvSpPr>
        <p:spPr>
          <a:xfrm flipH="1">
            <a:off x="205250" y="10599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Text Cleaning</a:t>
            </a:r>
            <a:endParaRPr b="0" i="0" sz="1100" u="none" cap="none" strike="noStrike">
              <a:solidFill>
                <a:srgbClr val="FFFFFF"/>
              </a:solidFill>
              <a:latin typeface="Roboto"/>
              <a:ea typeface="Roboto"/>
              <a:cs typeface="Roboto"/>
              <a:sym typeface="Roboto"/>
            </a:endParaRPr>
          </a:p>
        </p:txBody>
      </p:sp>
      <p:sp>
        <p:nvSpPr>
          <p:cNvPr id="493" name="Google Shape;493;ge30d653b94_0_246"/>
          <p:cNvSpPr/>
          <p:nvPr/>
        </p:nvSpPr>
        <p:spPr>
          <a:xfrm flipH="1">
            <a:off x="205250" y="19662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spaCy sentences selection</a:t>
            </a:r>
            <a:endParaRPr b="0" i="0" sz="1100" u="none" cap="none" strike="noStrike">
              <a:solidFill>
                <a:srgbClr val="FFFFFF"/>
              </a:solidFill>
              <a:latin typeface="Roboto"/>
              <a:ea typeface="Roboto"/>
              <a:cs typeface="Roboto"/>
              <a:sym typeface="Roboto"/>
            </a:endParaRPr>
          </a:p>
        </p:txBody>
      </p:sp>
      <p:sp>
        <p:nvSpPr>
          <p:cNvPr id="494" name="Google Shape;494;ge30d653b94_0_246"/>
          <p:cNvSpPr/>
          <p:nvPr/>
        </p:nvSpPr>
        <p:spPr>
          <a:xfrm flipH="1">
            <a:off x="205250" y="28714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rgbClr val="FFFFFF"/>
                </a:solidFill>
                <a:latin typeface="Roboto"/>
                <a:ea typeface="Roboto"/>
                <a:cs typeface="Roboto"/>
                <a:sym typeface="Roboto"/>
              </a:rPr>
              <a:t>Sentences with similar words to dataset</a:t>
            </a:r>
            <a:endParaRPr b="0" i="0" sz="1100" u="none" cap="none" strike="noStrike">
              <a:solidFill>
                <a:srgbClr val="FFFFFF"/>
              </a:solidFill>
              <a:latin typeface="Roboto"/>
              <a:ea typeface="Roboto"/>
              <a:cs typeface="Roboto"/>
              <a:sym typeface="Roboto"/>
            </a:endParaRPr>
          </a:p>
        </p:txBody>
      </p:sp>
      <p:sp>
        <p:nvSpPr>
          <p:cNvPr id="495" name="Google Shape;495;ge30d653b94_0_246"/>
          <p:cNvSpPr/>
          <p:nvPr/>
        </p:nvSpPr>
        <p:spPr>
          <a:xfrm flipH="1">
            <a:off x="205250" y="3777750"/>
            <a:ext cx="1647600" cy="525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US" sz="1100" u="none" cap="none" strike="noStrike">
                <a:solidFill>
                  <a:schemeClr val="lt1"/>
                </a:solidFill>
                <a:latin typeface="Roboto"/>
                <a:ea typeface="Roboto"/>
                <a:cs typeface="Roboto"/>
                <a:sym typeface="Roboto"/>
              </a:rPr>
              <a:t>Abbreviation detector and known dataset string matching</a:t>
            </a:r>
            <a:endParaRPr b="0" i="0" sz="1100" u="none" cap="none" strike="noStrike">
              <a:solidFill>
                <a:srgbClr val="FFFFFF"/>
              </a:solidFill>
              <a:latin typeface="Roboto"/>
              <a:ea typeface="Roboto"/>
              <a:cs typeface="Roboto"/>
              <a:sym typeface="Roboto"/>
            </a:endParaRPr>
          </a:p>
        </p:txBody>
      </p:sp>
      <p:cxnSp>
        <p:nvCxnSpPr>
          <p:cNvPr id="496" name="Google Shape;496;ge30d653b94_0_246"/>
          <p:cNvCxnSpPr>
            <a:stCxn id="497" idx="3"/>
            <a:endCxn id="492" idx="1"/>
          </p:cNvCxnSpPr>
          <p:nvPr/>
        </p:nvCxnSpPr>
        <p:spPr>
          <a:xfrm rot="10800000">
            <a:off x="1852963" y="1322500"/>
            <a:ext cx="268500" cy="13590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498" name="Google Shape;498;ge30d653b94_0_246"/>
          <p:cNvCxnSpPr>
            <a:stCxn id="497" idx="3"/>
            <a:endCxn id="493" idx="1"/>
          </p:cNvCxnSpPr>
          <p:nvPr/>
        </p:nvCxnSpPr>
        <p:spPr>
          <a:xfrm rot="10800000">
            <a:off x="1852963" y="2228800"/>
            <a:ext cx="268500" cy="4527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499" name="Google Shape;499;ge30d653b94_0_246"/>
          <p:cNvCxnSpPr>
            <a:stCxn id="494" idx="1"/>
            <a:endCxn id="497" idx="3"/>
          </p:cNvCxnSpPr>
          <p:nvPr/>
        </p:nvCxnSpPr>
        <p:spPr>
          <a:xfrm flipH="1" rot="10800000">
            <a:off x="1852850" y="2681400"/>
            <a:ext cx="268500" cy="452700"/>
          </a:xfrm>
          <a:prstGeom prst="bentConnector3">
            <a:avLst>
              <a:gd fmla="val 50021" name="adj1"/>
            </a:avLst>
          </a:prstGeom>
          <a:noFill/>
          <a:ln cap="flat" cmpd="sng" w="9525">
            <a:solidFill>
              <a:srgbClr val="C2C2C2"/>
            </a:solidFill>
            <a:prstDash val="solid"/>
            <a:round/>
            <a:headEnd len="sm" w="sm" type="none"/>
            <a:tailEnd len="sm" w="sm" type="none"/>
          </a:ln>
        </p:spPr>
      </p:cxnSp>
      <p:cxnSp>
        <p:nvCxnSpPr>
          <p:cNvPr id="500" name="Google Shape;500;ge30d653b94_0_246"/>
          <p:cNvCxnSpPr>
            <a:stCxn id="495" idx="1"/>
            <a:endCxn id="497" idx="3"/>
          </p:cNvCxnSpPr>
          <p:nvPr/>
        </p:nvCxnSpPr>
        <p:spPr>
          <a:xfrm flipH="1" rot="10800000">
            <a:off x="1852850" y="2681400"/>
            <a:ext cx="268500" cy="1359000"/>
          </a:xfrm>
          <a:prstGeom prst="bentConnector3">
            <a:avLst>
              <a:gd fmla="val 50021" name="adj1"/>
            </a:avLst>
          </a:prstGeom>
          <a:noFill/>
          <a:ln cap="flat" cmpd="sng" w="9525">
            <a:solidFill>
              <a:srgbClr val="C2C2C2"/>
            </a:solidFill>
            <a:prstDash val="solid"/>
            <a:round/>
            <a:headEnd len="sm" w="sm" type="none"/>
            <a:tailEnd len="sm" w="sm" type="none"/>
          </a:ln>
        </p:spPr>
      </p:cxnSp>
      <p:sp>
        <p:nvSpPr>
          <p:cNvPr id="501" name="Google Shape;501;ge30d653b94_0_246"/>
          <p:cNvSpPr/>
          <p:nvPr/>
        </p:nvSpPr>
        <p:spPr>
          <a:xfrm flipH="1">
            <a:off x="3685190" y="2418850"/>
            <a:ext cx="1233600" cy="525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NER</a:t>
            </a:r>
            <a:r>
              <a:rPr b="0" i="0" lang="en-US" sz="1100" u="none" cap="none" strike="noStrike">
                <a:solidFill>
                  <a:schemeClr val="lt1"/>
                </a:solidFill>
                <a:latin typeface="Roboto"/>
                <a:ea typeface="Roboto"/>
                <a:cs typeface="Roboto"/>
                <a:sym typeface="Roboto"/>
              </a:rPr>
              <a:t> model</a:t>
            </a:r>
            <a:endParaRPr b="0" i="0" sz="1100" u="none" cap="none" strike="noStrike">
              <a:solidFill>
                <a:srgbClr val="FFFFFF"/>
              </a:solidFill>
              <a:latin typeface="Roboto"/>
              <a:ea typeface="Roboto"/>
              <a:cs typeface="Roboto"/>
              <a:sym typeface="Roboto"/>
            </a:endParaRPr>
          </a:p>
        </p:txBody>
      </p:sp>
      <p:sp>
        <p:nvSpPr>
          <p:cNvPr id="497" name="Google Shape;497;ge30d653b94_0_246"/>
          <p:cNvSpPr/>
          <p:nvPr/>
        </p:nvSpPr>
        <p:spPr>
          <a:xfrm flipH="1">
            <a:off x="2121463" y="2418850"/>
            <a:ext cx="1228800" cy="525300"/>
          </a:xfrm>
          <a:prstGeom prst="roundRect">
            <a:avLst>
              <a:gd fmla="val 16667" name="adj"/>
            </a:avLst>
          </a:prstGeom>
          <a:solidFill>
            <a:srgbClr val="6AA84F"/>
          </a:solidFill>
          <a:ln cap="flat" cmpd="sng" w="9525">
            <a:solidFill>
              <a:srgbClr val="274E1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oboto"/>
                <a:ea typeface="Roboto"/>
                <a:cs typeface="Roboto"/>
                <a:sym typeface="Roboto"/>
              </a:rPr>
              <a:t>Manual selection of sentences and datasets</a:t>
            </a:r>
            <a:endParaRPr b="0" i="0" sz="1000" u="none" cap="none" strike="noStrike">
              <a:solidFill>
                <a:srgbClr val="FFFFFF"/>
              </a:solidFill>
              <a:latin typeface="Roboto"/>
              <a:ea typeface="Roboto"/>
              <a:cs typeface="Roboto"/>
              <a:sym typeface="Roboto"/>
            </a:endParaRPr>
          </a:p>
        </p:txBody>
      </p:sp>
      <p:cxnSp>
        <p:nvCxnSpPr>
          <p:cNvPr id="502" name="Google Shape;502;ge30d653b94_0_246"/>
          <p:cNvCxnSpPr>
            <a:stCxn id="497" idx="1"/>
            <a:endCxn id="488" idx="3"/>
          </p:cNvCxnSpPr>
          <p:nvPr/>
        </p:nvCxnSpPr>
        <p:spPr>
          <a:xfrm>
            <a:off x="3350263" y="2681500"/>
            <a:ext cx="334800" cy="923700"/>
          </a:xfrm>
          <a:prstGeom prst="bentConnector3">
            <a:avLst>
              <a:gd fmla="val 50020" name="adj1"/>
            </a:avLst>
          </a:prstGeom>
          <a:noFill/>
          <a:ln cap="flat" cmpd="sng" w="9525">
            <a:solidFill>
              <a:srgbClr val="C2C2C2"/>
            </a:solidFill>
            <a:prstDash val="solid"/>
            <a:round/>
            <a:headEnd len="sm" w="sm" type="none"/>
            <a:tailEnd len="sm" w="sm" type="none"/>
          </a:ln>
        </p:spPr>
      </p:cxnSp>
      <p:cxnSp>
        <p:nvCxnSpPr>
          <p:cNvPr id="503" name="Google Shape;503;ge30d653b94_0_246"/>
          <p:cNvCxnSpPr>
            <a:stCxn id="497" idx="1"/>
            <a:endCxn id="490" idx="3"/>
          </p:cNvCxnSpPr>
          <p:nvPr/>
        </p:nvCxnSpPr>
        <p:spPr>
          <a:xfrm flipH="1" rot="10800000">
            <a:off x="3350263" y="1785700"/>
            <a:ext cx="334800" cy="895800"/>
          </a:xfrm>
          <a:prstGeom prst="bentConnector3">
            <a:avLst>
              <a:gd fmla="val 50020" name="adj1"/>
            </a:avLst>
          </a:prstGeom>
          <a:noFill/>
          <a:ln cap="flat" cmpd="sng" w="9525">
            <a:solidFill>
              <a:srgbClr val="C2C2C2"/>
            </a:solidFill>
            <a:prstDash val="solid"/>
            <a:round/>
            <a:headEnd len="sm" w="sm" type="none"/>
            <a:tailEnd len="sm" w="sm" type="none"/>
          </a:ln>
        </p:spPr>
      </p:cxnSp>
      <p:cxnSp>
        <p:nvCxnSpPr>
          <p:cNvPr id="504" name="Google Shape;504;ge30d653b94_0_246"/>
          <p:cNvCxnSpPr>
            <a:stCxn id="497" idx="1"/>
            <a:endCxn id="501" idx="3"/>
          </p:cNvCxnSpPr>
          <p:nvPr/>
        </p:nvCxnSpPr>
        <p:spPr>
          <a:xfrm>
            <a:off x="3350263" y="2681500"/>
            <a:ext cx="334800" cy="600"/>
          </a:xfrm>
          <a:prstGeom prst="bentConnector3">
            <a:avLst>
              <a:gd fmla="val 50019" name="adj1"/>
            </a:avLst>
          </a:prstGeom>
          <a:noFill/>
          <a:ln cap="flat" cmpd="sng" w="9525">
            <a:solidFill>
              <a:srgbClr val="C2C2C2"/>
            </a:solidFill>
            <a:prstDash val="solid"/>
            <a:round/>
            <a:headEnd len="sm" w="sm" type="none"/>
            <a:tailEnd len="sm" w="sm" type="none"/>
          </a:ln>
        </p:spPr>
      </p:cxnSp>
      <p:cxnSp>
        <p:nvCxnSpPr>
          <p:cNvPr id="505" name="Google Shape;505;ge30d653b94_0_246"/>
          <p:cNvCxnSpPr>
            <a:stCxn id="487" idx="3"/>
            <a:endCxn id="501" idx="1"/>
          </p:cNvCxnSpPr>
          <p:nvPr/>
        </p:nvCxnSpPr>
        <p:spPr>
          <a:xfrm flipH="1">
            <a:off x="4918759" y="2681800"/>
            <a:ext cx="354900" cy="600"/>
          </a:xfrm>
          <a:prstGeom prst="bentConnector3">
            <a:avLst>
              <a:gd fmla="val 49996" name="adj1"/>
            </a:avLst>
          </a:prstGeom>
          <a:noFill/>
          <a:ln cap="flat" cmpd="sng" w="9525">
            <a:solidFill>
              <a:srgbClr val="C2C2C2"/>
            </a:solidFill>
            <a:prstDash val="solid"/>
            <a:round/>
            <a:headEnd len="sm" w="sm" type="none"/>
            <a:tailEnd len="sm" w="sm" type="none"/>
          </a:ln>
        </p:spPr>
      </p:cxnSp>
      <p:sp>
        <p:nvSpPr>
          <p:cNvPr id="506" name="Google Shape;506;ge30d653b94_0_246"/>
          <p:cNvSpPr/>
          <p:nvPr/>
        </p:nvSpPr>
        <p:spPr>
          <a:xfrm>
            <a:off x="205250" y="310700"/>
            <a:ext cx="2766600" cy="447300"/>
          </a:xfrm>
          <a:prstGeom prst="homePlate">
            <a:avLst>
              <a:gd fmla="val 50000" name="adj"/>
            </a:avLst>
          </a:prstGeom>
          <a:solidFill>
            <a:srgbClr val="6FA8DC"/>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Preparing the data ... </a:t>
            </a:r>
            <a:endParaRPr b="1" i="0" sz="1400" u="none" cap="none" strike="noStrike">
              <a:solidFill>
                <a:srgbClr val="000000"/>
              </a:solidFill>
              <a:latin typeface="Arial"/>
              <a:ea typeface="Arial"/>
              <a:cs typeface="Arial"/>
              <a:sym typeface="Arial"/>
            </a:endParaRPr>
          </a:p>
        </p:txBody>
      </p:sp>
      <p:sp>
        <p:nvSpPr>
          <p:cNvPr id="507" name="Google Shape;507;ge30d653b94_0_246"/>
          <p:cNvSpPr/>
          <p:nvPr/>
        </p:nvSpPr>
        <p:spPr>
          <a:xfrm>
            <a:off x="2895600" y="308050"/>
            <a:ext cx="2378100" cy="452700"/>
          </a:xfrm>
          <a:prstGeom prst="chevron">
            <a:avLst>
              <a:gd fmla="val 50000" name="adj"/>
            </a:avLst>
          </a:prstGeom>
          <a:solidFill>
            <a:srgbClr val="F6B26B"/>
          </a:solidFill>
          <a:ln cap="flat" cmpd="sng" w="952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Training models ...</a:t>
            </a:r>
            <a:endParaRPr b="1" i="0" sz="1400" u="none" cap="none" strike="noStrike">
              <a:solidFill>
                <a:srgbClr val="000000"/>
              </a:solidFill>
              <a:latin typeface="Arial"/>
              <a:ea typeface="Arial"/>
              <a:cs typeface="Arial"/>
              <a:sym typeface="Arial"/>
            </a:endParaRPr>
          </a:p>
        </p:txBody>
      </p:sp>
      <p:sp>
        <p:nvSpPr>
          <p:cNvPr id="508" name="Google Shape;508;ge30d653b94_0_246"/>
          <p:cNvSpPr/>
          <p:nvPr/>
        </p:nvSpPr>
        <p:spPr>
          <a:xfrm>
            <a:off x="5147400" y="308050"/>
            <a:ext cx="3750600" cy="452700"/>
          </a:xfrm>
          <a:prstGeom prst="chevron">
            <a:avLst>
              <a:gd fmla="val 50000" name="adj"/>
            </a:avLst>
          </a:prstGeom>
          <a:solidFill>
            <a:srgbClr val="A1C3FA"/>
          </a:solidFill>
          <a:ln cap="flat" cmpd="sng" w="952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Putting it all together ...</a:t>
            </a:r>
            <a:endParaRPr b="1" i="0" sz="1400" u="none" cap="none" strike="noStrike">
              <a:solidFill>
                <a:srgbClr val="000000"/>
              </a:solidFill>
              <a:latin typeface="Arial"/>
              <a:ea typeface="Arial"/>
              <a:cs typeface="Arial"/>
              <a:sym typeface="Arial"/>
            </a:endParaRPr>
          </a:p>
        </p:txBody>
      </p:sp>
      <p:sp>
        <p:nvSpPr>
          <p:cNvPr id="509" name="Google Shape;509;ge30d653b94_0_246"/>
          <p:cNvSpPr/>
          <p:nvPr/>
        </p:nvSpPr>
        <p:spPr>
          <a:xfrm flipH="1">
            <a:off x="6601374" y="1060250"/>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Text Cleaning</a:t>
            </a:r>
            <a:endParaRPr b="0" i="0" sz="900" u="none" cap="none" strike="noStrike">
              <a:solidFill>
                <a:srgbClr val="FFFFFF"/>
              </a:solidFill>
              <a:latin typeface="Roboto"/>
              <a:ea typeface="Roboto"/>
              <a:cs typeface="Roboto"/>
              <a:sym typeface="Roboto"/>
            </a:endParaRPr>
          </a:p>
        </p:txBody>
      </p:sp>
      <p:sp>
        <p:nvSpPr>
          <p:cNvPr id="510" name="Google Shape;510;ge30d653b94_0_246"/>
          <p:cNvSpPr/>
          <p:nvPr/>
        </p:nvSpPr>
        <p:spPr>
          <a:xfrm flipH="1">
            <a:off x="6601374" y="1634702"/>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spaCy sentences selection</a:t>
            </a:r>
            <a:endParaRPr b="0" i="0" sz="900" u="none" cap="none" strike="noStrike">
              <a:solidFill>
                <a:srgbClr val="FFFFFF"/>
              </a:solidFill>
              <a:latin typeface="Roboto"/>
              <a:ea typeface="Roboto"/>
              <a:cs typeface="Roboto"/>
              <a:sym typeface="Roboto"/>
            </a:endParaRPr>
          </a:p>
        </p:txBody>
      </p:sp>
      <p:sp>
        <p:nvSpPr>
          <p:cNvPr id="511" name="Google Shape;511;ge30d653b94_0_246"/>
          <p:cNvSpPr/>
          <p:nvPr/>
        </p:nvSpPr>
        <p:spPr>
          <a:xfrm flipH="1">
            <a:off x="6601374" y="2209154"/>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lt1"/>
                </a:solidFill>
                <a:latin typeface="Roboto"/>
                <a:ea typeface="Roboto"/>
                <a:cs typeface="Roboto"/>
                <a:sym typeface="Roboto"/>
              </a:rPr>
              <a:t>Abbreviation detector and known dataset string matching</a:t>
            </a:r>
            <a:endParaRPr b="0" i="0" sz="900" u="none" cap="none" strike="noStrike">
              <a:solidFill>
                <a:srgbClr val="FFFFFF"/>
              </a:solidFill>
              <a:latin typeface="Roboto"/>
              <a:ea typeface="Roboto"/>
              <a:cs typeface="Roboto"/>
              <a:sym typeface="Roboto"/>
            </a:endParaRPr>
          </a:p>
        </p:txBody>
      </p:sp>
      <p:sp>
        <p:nvSpPr>
          <p:cNvPr id="487" name="Google Shape;487;ge30d653b94_0_246"/>
          <p:cNvSpPr/>
          <p:nvPr/>
        </p:nvSpPr>
        <p:spPr>
          <a:xfrm flipH="1">
            <a:off x="5273659" y="2419150"/>
            <a:ext cx="995700" cy="525300"/>
          </a:xfrm>
          <a:prstGeom prst="roundRect">
            <a:avLst>
              <a:gd fmla="val 16667" name="adj"/>
            </a:avLst>
          </a:prstGeom>
          <a:solidFill>
            <a:srgbClr val="CC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6th Place Notebook</a:t>
            </a:r>
            <a:endParaRPr b="0" i="0" sz="1100" u="none" cap="none" strike="noStrike">
              <a:solidFill>
                <a:srgbClr val="FFFFFF"/>
              </a:solidFill>
              <a:latin typeface="Roboto"/>
              <a:ea typeface="Roboto"/>
              <a:cs typeface="Roboto"/>
              <a:sym typeface="Roboto"/>
            </a:endParaRPr>
          </a:p>
        </p:txBody>
      </p:sp>
      <p:sp>
        <p:nvSpPr>
          <p:cNvPr id="512" name="Google Shape;512;ge30d653b94_0_246"/>
          <p:cNvSpPr/>
          <p:nvPr/>
        </p:nvSpPr>
        <p:spPr>
          <a:xfrm flipH="1">
            <a:off x="6601375" y="2788089"/>
            <a:ext cx="1366800" cy="444300"/>
          </a:xfrm>
          <a:prstGeom prst="roundRect">
            <a:avLst>
              <a:gd fmla="val 16667" name="adj"/>
            </a:avLst>
          </a:prstGeom>
          <a:solidFill>
            <a:srgbClr val="E69138"/>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TEXTCAT_S (sentences)</a:t>
            </a:r>
            <a:endParaRPr b="0" i="0" sz="1100" u="none" cap="none" strike="noStrike">
              <a:solidFill>
                <a:srgbClr val="FFFFFF"/>
              </a:solidFill>
              <a:latin typeface="Roboto"/>
              <a:ea typeface="Roboto"/>
              <a:cs typeface="Roboto"/>
              <a:sym typeface="Roboto"/>
            </a:endParaRPr>
          </a:p>
        </p:txBody>
      </p:sp>
      <p:sp>
        <p:nvSpPr>
          <p:cNvPr id="513" name="Google Shape;513;ge30d653b94_0_246"/>
          <p:cNvSpPr/>
          <p:nvPr/>
        </p:nvSpPr>
        <p:spPr>
          <a:xfrm flipH="1">
            <a:off x="6601375" y="3857075"/>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TEXTCAT_D</a:t>
            </a:r>
            <a:r>
              <a:rPr b="0" i="0" lang="en-US" sz="1100" u="none" cap="none" strike="noStrike">
                <a:solidFill>
                  <a:srgbClr val="FFFFFF"/>
                </a:solidFill>
                <a:latin typeface="Roboto"/>
                <a:ea typeface="Roboto"/>
                <a:cs typeface="Roboto"/>
                <a:sym typeface="Roboto"/>
              </a:rPr>
              <a:t> (dataset)</a:t>
            </a:r>
            <a:endParaRPr b="0" i="0" sz="1100" u="none" cap="none" strike="noStrike">
              <a:solidFill>
                <a:srgbClr val="FFFFFF"/>
              </a:solidFill>
              <a:latin typeface="Roboto"/>
              <a:ea typeface="Roboto"/>
              <a:cs typeface="Roboto"/>
              <a:sym typeface="Roboto"/>
            </a:endParaRPr>
          </a:p>
        </p:txBody>
      </p:sp>
      <p:sp>
        <p:nvSpPr>
          <p:cNvPr id="514" name="Google Shape;514;ge30d653b94_0_246"/>
          <p:cNvSpPr/>
          <p:nvPr/>
        </p:nvSpPr>
        <p:spPr>
          <a:xfrm flipH="1">
            <a:off x="6601367" y="3322586"/>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NER</a:t>
            </a:r>
            <a:r>
              <a:rPr b="0" i="0" lang="en-US" sz="1100" u="none" cap="none" strike="noStrike">
                <a:solidFill>
                  <a:schemeClr val="lt1"/>
                </a:solidFill>
                <a:latin typeface="Roboto"/>
                <a:ea typeface="Roboto"/>
                <a:cs typeface="Roboto"/>
                <a:sym typeface="Roboto"/>
              </a:rPr>
              <a:t> model</a:t>
            </a:r>
            <a:endParaRPr b="0" i="0" sz="1100" u="none" cap="none" strike="noStrike">
              <a:solidFill>
                <a:srgbClr val="FFFFFF"/>
              </a:solidFill>
              <a:latin typeface="Roboto"/>
              <a:ea typeface="Roboto"/>
              <a:cs typeface="Roboto"/>
              <a:sym typeface="Roboto"/>
            </a:endParaRPr>
          </a:p>
        </p:txBody>
      </p:sp>
      <p:cxnSp>
        <p:nvCxnSpPr>
          <p:cNvPr id="515" name="Google Shape;515;ge30d653b94_0_246"/>
          <p:cNvCxnSpPr>
            <a:stCxn id="509" idx="3"/>
            <a:endCxn id="487" idx="1"/>
          </p:cNvCxnSpPr>
          <p:nvPr/>
        </p:nvCxnSpPr>
        <p:spPr>
          <a:xfrm flipH="1">
            <a:off x="6269274" y="1282400"/>
            <a:ext cx="332100" cy="1399500"/>
          </a:xfrm>
          <a:prstGeom prst="bentConnector3">
            <a:avLst>
              <a:gd fmla="val 49987" name="adj1"/>
            </a:avLst>
          </a:prstGeom>
          <a:noFill/>
          <a:ln cap="flat" cmpd="sng" w="28575">
            <a:solidFill>
              <a:srgbClr val="C2C2C2"/>
            </a:solidFill>
            <a:prstDash val="solid"/>
            <a:round/>
            <a:headEnd len="sm" w="sm" type="none"/>
            <a:tailEnd len="sm" w="sm" type="none"/>
          </a:ln>
        </p:spPr>
      </p:cxnSp>
      <p:cxnSp>
        <p:nvCxnSpPr>
          <p:cNvPr id="516" name="Google Shape;516;ge30d653b94_0_246"/>
          <p:cNvCxnSpPr>
            <a:stCxn id="513" idx="1"/>
            <a:endCxn id="491" idx="2"/>
          </p:cNvCxnSpPr>
          <p:nvPr/>
        </p:nvCxnSpPr>
        <p:spPr>
          <a:xfrm flipH="1" rot="10800000">
            <a:off x="7968175" y="2681825"/>
            <a:ext cx="404700" cy="1397400"/>
          </a:xfrm>
          <a:prstGeom prst="bentConnector3">
            <a:avLst>
              <a:gd fmla="val 49985" name="adj1"/>
            </a:avLst>
          </a:prstGeom>
          <a:noFill/>
          <a:ln cap="flat" cmpd="sng" w="28575">
            <a:solidFill>
              <a:srgbClr val="C2C2C2"/>
            </a:solidFill>
            <a:prstDash val="solid"/>
            <a:round/>
            <a:headEnd len="sm" w="sm" type="none"/>
            <a:tailEnd len="sm" w="sm" type="none"/>
          </a:ln>
        </p:spPr>
      </p:cxnSp>
      <p:cxnSp>
        <p:nvCxnSpPr>
          <p:cNvPr id="517" name="Google Shape;517;ge30d653b94_0_246"/>
          <p:cNvCxnSpPr>
            <a:stCxn id="514" idx="2"/>
            <a:endCxn id="513" idx="0"/>
          </p:cNvCxnSpPr>
          <p:nvPr/>
        </p:nvCxnSpPr>
        <p:spPr>
          <a:xfrm flipH="1" rot="-5400000">
            <a:off x="7239917" y="3811736"/>
            <a:ext cx="90300" cy="600"/>
          </a:xfrm>
          <a:prstGeom prst="bentConnector3">
            <a:avLst>
              <a:gd fmla="val 49939" name="adj1"/>
            </a:avLst>
          </a:prstGeom>
          <a:noFill/>
          <a:ln cap="flat" cmpd="sng" w="9525">
            <a:solidFill>
              <a:srgbClr val="C2C2C2"/>
            </a:solidFill>
            <a:prstDash val="solid"/>
            <a:round/>
            <a:headEnd len="sm" w="sm" type="none"/>
            <a:tailEnd len="sm" w="sm" type="none"/>
          </a:ln>
        </p:spPr>
      </p:cxnSp>
      <p:cxnSp>
        <p:nvCxnSpPr>
          <p:cNvPr id="518" name="Google Shape;518;ge30d653b94_0_246"/>
          <p:cNvCxnSpPr>
            <a:stCxn id="511" idx="2"/>
            <a:endCxn id="512" idx="0"/>
          </p:cNvCxnSpPr>
          <p:nvPr/>
        </p:nvCxnSpPr>
        <p:spPr>
          <a:xfrm flipH="1" rot="-5400000">
            <a:off x="7217724" y="2720504"/>
            <a:ext cx="134700" cy="600"/>
          </a:xfrm>
          <a:prstGeom prst="bentConnector3">
            <a:avLst>
              <a:gd fmla="val 49976" name="adj1"/>
            </a:avLst>
          </a:prstGeom>
          <a:noFill/>
          <a:ln cap="flat" cmpd="sng" w="9525">
            <a:solidFill>
              <a:srgbClr val="C2C2C2"/>
            </a:solidFill>
            <a:prstDash val="solid"/>
            <a:round/>
            <a:headEnd len="sm" w="sm" type="none"/>
            <a:tailEnd len="sm" w="sm" type="none"/>
          </a:ln>
        </p:spPr>
      </p:cxnSp>
      <p:cxnSp>
        <p:nvCxnSpPr>
          <p:cNvPr id="519" name="Google Shape;519;ge30d653b94_0_246"/>
          <p:cNvCxnSpPr>
            <a:stCxn id="510" idx="2"/>
            <a:endCxn id="511" idx="0"/>
          </p:cNvCxnSpPr>
          <p:nvPr/>
        </p:nvCxnSpPr>
        <p:spPr>
          <a:xfrm flipH="1" rot="-5400000">
            <a:off x="7219974" y="2143802"/>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520" name="Google Shape;520;ge30d653b94_0_246"/>
          <p:cNvCxnSpPr>
            <a:stCxn id="509" idx="2"/>
            <a:endCxn id="510" idx="0"/>
          </p:cNvCxnSpPr>
          <p:nvPr/>
        </p:nvCxnSpPr>
        <p:spPr>
          <a:xfrm flipH="1" rot="-5400000">
            <a:off x="7219974" y="1569350"/>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521" name="Google Shape;521;ge30d653b94_0_246"/>
          <p:cNvCxnSpPr>
            <a:stCxn id="512" idx="2"/>
            <a:endCxn id="514" idx="0"/>
          </p:cNvCxnSpPr>
          <p:nvPr/>
        </p:nvCxnSpPr>
        <p:spPr>
          <a:xfrm flipH="1" rot="-5400000">
            <a:off x="7239925" y="3277239"/>
            <a:ext cx="90300" cy="600"/>
          </a:xfrm>
          <a:prstGeom prst="bentConnector3">
            <a:avLst>
              <a:gd fmla="val 49943" name="adj1"/>
            </a:avLst>
          </a:prstGeom>
          <a:noFill/>
          <a:ln cap="flat" cmpd="sng" w="9525">
            <a:solidFill>
              <a:srgbClr val="C2C2C2"/>
            </a:solidFill>
            <a:prstDash val="solid"/>
            <a:round/>
            <a:headEnd len="sm" w="sm" type="none"/>
            <a:tailEnd len="sm" w="sm" type="none"/>
          </a:ln>
        </p:spPr>
      </p:cxnSp>
      <p:sp>
        <p:nvSpPr>
          <p:cNvPr id="522" name="Google Shape;522;ge30d653b94_0_246"/>
          <p:cNvSpPr/>
          <p:nvPr/>
        </p:nvSpPr>
        <p:spPr>
          <a:xfrm>
            <a:off x="3459400" y="1441075"/>
            <a:ext cx="1722300" cy="2494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23" name="Google Shape;523;ge30d653b94_0_246"/>
          <p:cNvCxnSpPr>
            <a:stCxn id="522" idx="0"/>
            <a:endCxn id="497" idx="0"/>
          </p:cNvCxnSpPr>
          <p:nvPr/>
        </p:nvCxnSpPr>
        <p:spPr>
          <a:xfrm rot="5400000">
            <a:off x="3039400" y="1137625"/>
            <a:ext cx="977700" cy="1584600"/>
          </a:xfrm>
          <a:prstGeom prst="bentConnector3">
            <a:avLst>
              <a:gd fmla="val -24356" name="adj1"/>
            </a:avLst>
          </a:prstGeom>
          <a:noFill/>
          <a:ln cap="flat" cmpd="sng" w="28575">
            <a:solidFill>
              <a:schemeClr val="dk2"/>
            </a:solidFill>
            <a:prstDash val="dash"/>
            <a:round/>
            <a:headEnd len="sm" w="sm" type="none"/>
            <a:tailEnd len="med" w="med" type="triangle"/>
          </a:ln>
        </p:spPr>
      </p:cxnSp>
      <p:sp>
        <p:nvSpPr>
          <p:cNvPr id="524" name="Google Shape;524;ge30d653b94_0_246"/>
          <p:cNvSpPr/>
          <p:nvPr/>
        </p:nvSpPr>
        <p:spPr>
          <a:xfrm>
            <a:off x="0" y="-125"/>
            <a:ext cx="5181600" cy="4617300"/>
          </a:xfrm>
          <a:prstGeom prst="rect">
            <a:avLst/>
          </a:prstGeom>
          <a:solidFill>
            <a:srgbClr val="FFFFFF">
              <a:alpha val="76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10"/>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531" name="Google Shape;531;p10"/>
          <p:cNvSpPr/>
          <p:nvPr/>
        </p:nvSpPr>
        <p:spPr>
          <a:xfrm>
            <a:off x="274983" y="183874"/>
            <a:ext cx="513521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Inter"/>
                <a:ea typeface="Inter"/>
                <a:cs typeface="Inter"/>
                <a:sym typeface="Inter"/>
              </a:rPr>
              <a:t>Features Selection/Engineering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Inter"/>
              <a:ea typeface="Inter"/>
              <a:cs typeface="Inter"/>
              <a:sym typeface="Inter"/>
            </a:endParaRPr>
          </a:p>
        </p:txBody>
      </p:sp>
      <p:cxnSp>
        <p:nvCxnSpPr>
          <p:cNvPr id="532" name="Google Shape;532;p10"/>
          <p:cNvCxnSpPr/>
          <p:nvPr/>
        </p:nvCxnSpPr>
        <p:spPr>
          <a:xfrm>
            <a:off x="304800" y="590550"/>
            <a:ext cx="8597015" cy="0"/>
          </a:xfrm>
          <a:prstGeom prst="straightConnector1">
            <a:avLst/>
          </a:prstGeom>
          <a:noFill/>
          <a:ln cap="flat" cmpd="sng" w="25400">
            <a:solidFill>
              <a:srgbClr val="FAE041"/>
            </a:solidFill>
            <a:prstDash val="solid"/>
            <a:round/>
            <a:headEnd len="sm" w="sm" type="none"/>
            <a:tailEnd len="sm" w="sm" type="none"/>
          </a:ln>
        </p:spPr>
      </p:cxnSp>
      <p:sp>
        <p:nvSpPr>
          <p:cNvPr id="533" name="Google Shape;533;p10"/>
          <p:cNvSpPr txBox="1"/>
          <p:nvPr/>
        </p:nvSpPr>
        <p:spPr>
          <a:xfrm>
            <a:off x="429875" y="1006950"/>
            <a:ext cx="8472000" cy="1662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50"/>
              <a:buFont typeface="Arial"/>
              <a:buNone/>
            </a:pPr>
            <a:r>
              <a:rPr b="1" i="0" lang="en-US" sz="1050" u="none" cap="none" strike="noStrike">
                <a:solidFill>
                  <a:srgbClr val="000000"/>
                </a:solidFill>
                <a:highlight>
                  <a:srgbClr val="FFFFFF"/>
                </a:highlight>
                <a:latin typeface="Arial"/>
                <a:ea typeface="Arial"/>
                <a:cs typeface="Arial"/>
                <a:sym typeface="Arial"/>
              </a:rPr>
              <a:t>Fourth test file</a:t>
            </a:r>
            <a:endParaRPr b="1" i="0" sz="1050" u="none" cap="none" strike="noStrike">
              <a:solidFill>
                <a:srgbClr val="000000"/>
              </a:solidFill>
              <a:highlight>
                <a:srgbClr val="FFFFFF"/>
              </a:highlight>
              <a:latin typeface="Arial"/>
              <a:ea typeface="Arial"/>
              <a:cs typeface="Arial"/>
              <a:sym typeface="Arial"/>
            </a:endParaRPr>
          </a:p>
          <a:p>
            <a:pPr indent="0" lvl="0" marL="0" marR="0" rtl="0" algn="l">
              <a:lnSpc>
                <a:spcPct val="115000"/>
              </a:lnSpc>
              <a:spcBef>
                <a:spcPts val="0"/>
              </a:spcBef>
              <a:spcAft>
                <a:spcPts val="0"/>
              </a:spcAft>
              <a:buClr>
                <a:srgbClr val="000000"/>
              </a:buClr>
              <a:buSzPts val="1050"/>
              <a:buFont typeface="Arial"/>
              <a:buNone/>
            </a:pPr>
            <a:r>
              <a:rPr b="1" i="0" lang="en-US" sz="1050" u="none" cap="none" strike="noStrike">
                <a:solidFill>
                  <a:srgbClr val="000000"/>
                </a:solidFill>
                <a:highlight>
                  <a:srgbClr val="FFFFFF"/>
                </a:highlight>
                <a:latin typeface="Arial"/>
                <a:ea typeface="Arial"/>
                <a:cs typeface="Arial"/>
                <a:sym typeface="Arial"/>
              </a:rPr>
              <a:t>id:</a:t>
            </a:r>
            <a:r>
              <a:rPr b="0" i="0" lang="en-US" sz="1050" u="none" cap="none" strike="noStrike">
                <a:solidFill>
                  <a:srgbClr val="000000"/>
                </a:solidFill>
                <a:highlight>
                  <a:srgbClr val="FFFFFF"/>
                </a:highlight>
                <a:latin typeface="Arial"/>
                <a:ea typeface="Arial"/>
                <a:cs typeface="Arial"/>
                <a:sym typeface="Arial"/>
              </a:rPr>
              <a:t> 8e6996b4-ca08-4c0b-bed2-aaf07a4c6a60</a:t>
            </a:r>
            <a:endParaRPr b="0" i="0" sz="1050" u="none" cap="none" strike="noStrike">
              <a:solidFill>
                <a:srgbClr val="000000"/>
              </a:solidFill>
              <a:highlight>
                <a:srgbClr val="FFFFFF"/>
              </a:highlight>
              <a:latin typeface="Arial"/>
              <a:ea typeface="Arial"/>
              <a:cs typeface="Arial"/>
              <a:sym typeface="Arial"/>
            </a:endParaRPr>
          </a:p>
          <a:p>
            <a:pPr indent="0" lvl="0" marL="0" marR="0" rtl="0" algn="l">
              <a:lnSpc>
                <a:spcPct val="115000"/>
              </a:lnSpc>
              <a:spcBef>
                <a:spcPts val="0"/>
              </a:spcBef>
              <a:spcAft>
                <a:spcPts val="0"/>
              </a:spcAft>
              <a:buClr>
                <a:srgbClr val="000000"/>
              </a:buClr>
              <a:buSzPts val="1050"/>
              <a:buFont typeface="Arial"/>
              <a:buNone/>
            </a:pPr>
            <a:r>
              <a:rPr b="1" i="0" lang="en-US" sz="1050" u="none" cap="none" strike="noStrike">
                <a:solidFill>
                  <a:srgbClr val="000000"/>
                </a:solidFill>
                <a:highlight>
                  <a:srgbClr val="FFFFFF"/>
                </a:highlight>
                <a:latin typeface="Arial"/>
                <a:ea typeface="Arial"/>
                <a:cs typeface="Arial"/>
                <a:sym typeface="Arial"/>
              </a:rPr>
              <a:t>Text sample:</a:t>
            </a:r>
            <a:r>
              <a:rPr b="0" i="0" lang="en-US" sz="1050" u="none" cap="none" strike="noStrike">
                <a:solidFill>
                  <a:srgbClr val="000000"/>
                </a:solidFill>
                <a:highlight>
                  <a:srgbClr val="FFFFFF"/>
                </a:highlight>
                <a:latin typeface="Arial"/>
                <a:ea typeface="Arial"/>
                <a:cs typeface="Arial"/>
                <a:sym typeface="Arial"/>
              </a:rPr>
              <a:t> [‘Introduction. A significant body of research has been conducted in the past two decades to understand how consumers decide where to shop and the types of foods they purchase. Even though lowincome (LI) households choices are constrained by financial barriers their decisions about where to shop for food are similar to those of non low income (NLI) households...’]</a:t>
            </a:r>
            <a:endParaRPr b="0" i="0" sz="1050" u="none" cap="none" strike="noStrike">
              <a:solidFill>
                <a:srgbClr val="000000"/>
              </a:solidFill>
              <a:highlight>
                <a:srgbClr val="FFFFFF"/>
              </a:highlight>
              <a:latin typeface="Arial"/>
              <a:ea typeface="Arial"/>
              <a:cs typeface="Arial"/>
              <a:sym typeface="Arial"/>
            </a:endParaRPr>
          </a:p>
          <a:p>
            <a:pPr indent="0" lvl="0" marL="0" marR="0" rtl="0" algn="l">
              <a:lnSpc>
                <a:spcPct val="115000"/>
              </a:lnSpc>
              <a:spcBef>
                <a:spcPts val="0"/>
              </a:spcBef>
              <a:spcAft>
                <a:spcPts val="0"/>
              </a:spcAft>
              <a:buClr>
                <a:srgbClr val="000000"/>
              </a:buClr>
              <a:buSzPts val="1050"/>
              <a:buFont typeface="Arial"/>
              <a:buNone/>
            </a:pPr>
            <a:r>
              <a:rPr b="1" i="0" lang="en-US" sz="1050" u="none" cap="none" strike="noStrike">
                <a:solidFill>
                  <a:srgbClr val="000000"/>
                </a:solidFill>
                <a:highlight>
                  <a:srgbClr val="FFFFFF"/>
                </a:highlight>
                <a:latin typeface="Arial"/>
                <a:ea typeface="Arial"/>
                <a:cs typeface="Arial"/>
                <a:sym typeface="Arial"/>
              </a:rPr>
              <a:t>Words in text:</a:t>
            </a:r>
            <a:r>
              <a:rPr b="0" i="0" lang="en-US" sz="1050" u="none" cap="none" strike="noStrike">
                <a:solidFill>
                  <a:srgbClr val="000000"/>
                </a:solidFill>
                <a:highlight>
                  <a:srgbClr val="FFFFFF"/>
                </a:highlight>
                <a:latin typeface="Arial"/>
                <a:ea typeface="Arial"/>
                <a:cs typeface="Arial"/>
                <a:sym typeface="Arial"/>
              </a:rPr>
              <a:t> 48476</a:t>
            </a:r>
            <a:endParaRPr b="0" i="0" sz="1050" u="none" cap="none" strike="noStrike">
              <a:solidFill>
                <a:srgbClr val="000000"/>
              </a:solidFill>
              <a:highlight>
                <a:srgbClr val="FFFFFF"/>
              </a:highlight>
              <a:latin typeface="Arial"/>
              <a:ea typeface="Arial"/>
              <a:cs typeface="Arial"/>
              <a:sym typeface="Arial"/>
            </a:endParaRPr>
          </a:p>
          <a:p>
            <a:pPr indent="0" lvl="0" marL="0" marR="0" rtl="0" algn="l">
              <a:lnSpc>
                <a:spcPct val="115000"/>
              </a:lnSpc>
              <a:spcBef>
                <a:spcPts val="0"/>
              </a:spcBef>
              <a:spcAft>
                <a:spcPts val="0"/>
              </a:spcAft>
              <a:buClr>
                <a:srgbClr val="000000"/>
              </a:buClr>
              <a:buSzPts val="1050"/>
              <a:buFont typeface="Arial"/>
              <a:buNone/>
            </a:pPr>
            <a:r>
              <a:rPr b="1" i="0" lang="en-US" sz="1050" u="none" cap="none" strike="noStrike">
                <a:solidFill>
                  <a:srgbClr val="000000"/>
                </a:solidFill>
                <a:highlight>
                  <a:srgbClr val="FFFFFF"/>
                </a:highlight>
                <a:latin typeface="Arial"/>
                <a:ea typeface="Arial"/>
                <a:cs typeface="Arial"/>
                <a:sym typeface="Arial"/>
              </a:rPr>
              <a:t>Sentences in text:</a:t>
            </a:r>
            <a:r>
              <a:rPr b="0" i="0" lang="en-US" sz="1050" u="none" cap="none" strike="noStrike">
                <a:solidFill>
                  <a:srgbClr val="000000"/>
                </a:solidFill>
                <a:highlight>
                  <a:srgbClr val="FFFFFF"/>
                </a:highlight>
                <a:latin typeface="Arial"/>
                <a:ea typeface="Arial"/>
                <a:cs typeface="Arial"/>
                <a:sym typeface="Arial"/>
              </a:rPr>
              <a:t> 388</a:t>
            </a:r>
            <a:endParaRPr b="0" i="0" sz="1050" u="none" cap="none" strike="noStrike">
              <a:solidFill>
                <a:srgbClr val="000000"/>
              </a:solidFill>
              <a:highlight>
                <a:srgbClr val="FFFFFF"/>
              </a:highlight>
              <a:latin typeface="Arial"/>
              <a:ea typeface="Arial"/>
              <a:cs typeface="Arial"/>
              <a:sym typeface="Arial"/>
            </a:endParaRPr>
          </a:p>
          <a:p>
            <a:pPr indent="0" lvl="0" marL="0" marR="0" rtl="0" algn="ctr">
              <a:lnSpc>
                <a:spcPct val="115000"/>
              </a:lnSpc>
              <a:spcBef>
                <a:spcPts val="0"/>
              </a:spcBef>
              <a:spcAft>
                <a:spcPts val="0"/>
              </a:spcAft>
              <a:buClr>
                <a:srgbClr val="000000"/>
              </a:buClr>
              <a:buSzPts val="1150"/>
              <a:buFont typeface="Arial"/>
              <a:buNone/>
            </a:pPr>
            <a:r>
              <a:rPr b="1" i="0" lang="en-US" sz="1150" u="none" cap="none" strike="noStrike">
                <a:solidFill>
                  <a:srgbClr val="000000"/>
                </a:solidFill>
                <a:highlight>
                  <a:srgbClr val="FFFFFF"/>
                </a:highlight>
                <a:latin typeface="Arial"/>
                <a:ea typeface="Arial"/>
                <a:cs typeface="Arial"/>
                <a:sym typeface="Arial"/>
              </a:rPr>
              <a:t>Abbreviation List (scispaCy)</a:t>
            </a:r>
            <a:endParaRPr b="1" i="0" sz="1150" u="none" cap="none" strike="noStrike">
              <a:solidFill>
                <a:srgbClr val="000000"/>
              </a:solidFill>
              <a:highlight>
                <a:srgbClr val="FFFFFF"/>
              </a:highlight>
              <a:latin typeface="Arial"/>
              <a:ea typeface="Arial"/>
              <a:cs typeface="Arial"/>
              <a:sym typeface="Arial"/>
            </a:endParaRPr>
          </a:p>
        </p:txBody>
      </p:sp>
      <p:sp>
        <p:nvSpPr>
          <p:cNvPr id="534" name="Google Shape;534;p10"/>
          <p:cNvSpPr txBox="1"/>
          <p:nvPr/>
        </p:nvSpPr>
        <p:spPr>
          <a:xfrm>
            <a:off x="304800" y="590550"/>
            <a:ext cx="5735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Clr>
                <a:srgbClr val="000000"/>
              </a:buClr>
              <a:buSzPts val="2000"/>
              <a:buFont typeface="Arial"/>
              <a:buNone/>
            </a:pPr>
            <a:r>
              <a:rPr b="1" i="0" lang="en-US" sz="2000" u="none" cap="none" strike="noStrike">
                <a:solidFill>
                  <a:schemeClr val="dk1"/>
                </a:solidFill>
                <a:latin typeface="Inter"/>
                <a:ea typeface="Inter"/>
                <a:cs typeface="Inter"/>
                <a:sym typeface="Inter"/>
              </a:rPr>
              <a:t>Working on the prediction code </a:t>
            </a:r>
            <a:r>
              <a:rPr b="0" i="0" lang="en-US" sz="2000" u="none" cap="none" strike="noStrike">
                <a:solidFill>
                  <a:schemeClr val="dk1"/>
                </a:solidFill>
                <a:latin typeface="Inter"/>
                <a:ea typeface="Inter"/>
                <a:cs typeface="Inter"/>
                <a:sym typeface="Inter"/>
              </a:rPr>
              <a:t>(example 1)</a:t>
            </a:r>
            <a:r>
              <a:rPr b="1" i="0" lang="en-US" sz="2000" u="none" cap="none" strike="noStrike">
                <a:solidFill>
                  <a:schemeClr val="dk1"/>
                </a:solidFill>
                <a:latin typeface="Inter"/>
                <a:ea typeface="Inter"/>
                <a:cs typeface="Inter"/>
                <a:sym typeface="Inter"/>
              </a:rPr>
              <a:t>:</a:t>
            </a:r>
            <a:r>
              <a:rPr b="0" i="0" lang="en-U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pic>
        <p:nvPicPr>
          <p:cNvPr id="535" name="Google Shape;535;p10"/>
          <p:cNvPicPr preferRelativeResize="0"/>
          <p:nvPr/>
        </p:nvPicPr>
        <p:blipFill rotWithShape="1">
          <a:blip r:embed="rId3">
            <a:alphaModFix/>
          </a:blip>
          <a:srcRect b="0" l="0" r="0" t="0"/>
          <a:stretch/>
        </p:blipFill>
        <p:spPr>
          <a:xfrm>
            <a:off x="533688" y="2578075"/>
            <a:ext cx="4876225" cy="2108250"/>
          </a:xfrm>
          <a:prstGeom prst="rect">
            <a:avLst/>
          </a:prstGeom>
          <a:noFill/>
          <a:ln>
            <a:noFill/>
          </a:ln>
        </p:spPr>
      </p:pic>
      <p:sp>
        <p:nvSpPr>
          <p:cNvPr id="536" name="Google Shape;536;p10"/>
          <p:cNvSpPr txBox="1"/>
          <p:nvPr/>
        </p:nvSpPr>
        <p:spPr>
          <a:xfrm>
            <a:off x="5521500" y="2501875"/>
            <a:ext cx="3622500" cy="1362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50"/>
              <a:buFont typeface="Arial"/>
              <a:buNone/>
            </a:pPr>
            <a:r>
              <a:rPr b="0" i="0" lang="en-US" sz="850" u="none" cap="none" strike="noStrike">
                <a:solidFill>
                  <a:srgbClr val="000000"/>
                </a:solidFill>
                <a:highlight>
                  <a:srgbClr val="FFFFFF"/>
                </a:highlight>
                <a:latin typeface="Arial"/>
                <a:ea typeface="Arial"/>
                <a:cs typeface="Arial"/>
                <a:sym typeface="Arial"/>
              </a:rPr>
              <a:t>{'Rural Urban Continuum Codes, RUCCs', 'Economic Research Service, ERS', 'Consumer Network Panel, CNP', 'non low income, NLI', 'low income low access, LILA', 'Information Resource Incorporated, IRI', 'Food Marketing Institute 2015, FMIs', 'lowincome, LI', 'milk regular beef white bread, MBI', 'Northeast, NE', 'market basket items, MBIs', 'stores, stores', 'Consumer Expenditure Survey, CES', 'National Bureau of Economic Research, NBER', 'Nielson 2017). African American consumers bought poultry more frequently than any other group, Nielson 2017', 'Food Marketing Institute, FMI'}</a:t>
            </a:r>
            <a:endParaRPr b="0" i="0" sz="850" u="none" cap="none" strike="noStrike">
              <a:solidFill>
                <a:srgbClr val="000000"/>
              </a:solidFill>
              <a:highlight>
                <a:srgbClr val="FFFFFF"/>
              </a:highlight>
              <a:latin typeface="Arial"/>
              <a:ea typeface="Arial"/>
              <a:cs typeface="Arial"/>
              <a:sym typeface="Arial"/>
            </a:endParaRPr>
          </a:p>
        </p:txBody>
      </p:sp>
      <p:sp>
        <p:nvSpPr>
          <p:cNvPr id="537" name="Google Shape;537;p10"/>
          <p:cNvSpPr txBox="1"/>
          <p:nvPr/>
        </p:nvSpPr>
        <p:spPr>
          <a:xfrm>
            <a:off x="5521500" y="3774900"/>
            <a:ext cx="3579600" cy="1067700"/>
          </a:xfrm>
          <a:prstGeom prst="rect">
            <a:avLst/>
          </a:prstGeom>
          <a:solidFill>
            <a:srgbClr val="D9EAD3"/>
          </a:solid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850"/>
              <a:buFont typeface="Arial"/>
              <a:buNone/>
            </a:pPr>
            <a:r>
              <a:rPr b="0" i="0" lang="en-US" sz="850" u="none" cap="none" strike="noStrike">
                <a:solidFill>
                  <a:srgbClr val="000000"/>
                </a:solidFill>
                <a:highlight>
                  <a:srgbClr val="D9EAD3"/>
                </a:highlight>
                <a:latin typeface="Arial"/>
                <a:ea typeface="Arial"/>
                <a:cs typeface="Arial"/>
                <a:sym typeface="Arial"/>
              </a:rPr>
              <a:t>{'Rural Urban Continuum Codes, RUCCs', 'Consumer Network Panel, CNP', 'Information Resource Incorporated, IRI', 'Food Marketing Institute 2015, FMIs', 'Northeast, NE', 'Consumer Expenditure Survey, CES', 'National Bureau of Economic Research, NBER', 'Nielson 2017). African American consumers bought poultry more frequently than any other group, Nielson 2017', 'Food Marketing Institute, FMI'}</a:t>
            </a:r>
            <a:endParaRPr b="0" i="0" sz="1400" u="none" cap="none" strike="noStrike">
              <a:solidFill>
                <a:srgbClr val="000000"/>
              </a:solidFill>
              <a:highlight>
                <a:srgbClr val="D9EAD3"/>
              </a:highlight>
              <a:latin typeface="Arial"/>
              <a:ea typeface="Arial"/>
              <a:cs typeface="Arial"/>
              <a:sym typeface="Arial"/>
            </a:endParaRPr>
          </a:p>
        </p:txBody>
      </p:sp>
      <p:cxnSp>
        <p:nvCxnSpPr>
          <p:cNvPr id="538" name="Google Shape;538;p10"/>
          <p:cNvCxnSpPr>
            <a:endCxn id="536" idx="1"/>
          </p:cNvCxnSpPr>
          <p:nvPr/>
        </p:nvCxnSpPr>
        <p:spPr>
          <a:xfrm flipH="1" rot="10800000">
            <a:off x="2134500" y="3183025"/>
            <a:ext cx="3387000" cy="1374900"/>
          </a:xfrm>
          <a:prstGeom prst="straightConnector1">
            <a:avLst/>
          </a:prstGeom>
          <a:noFill/>
          <a:ln cap="flat" cmpd="sng" w="28575">
            <a:solidFill>
              <a:schemeClr val="dk2"/>
            </a:solidFill>
            <a:prstDash val="solid"/>
            <a:round/>
            <a:headEnd len="sm" w="sm" type="none"/>
            <a:tailEnd len="med" w="med" type="triangle"/>
          </a:ln>
        </p:spPr>
      </p:cxnSp>
      <p:cxnSp>
        <p:nvCxnSpPr>
          <p:cNvPr id="539" name="Google Shape;539;p10"/>
          <p:cNvCxnSpPr>
            <a:endCxn id="537" idx="1"/>
          </p:cNvCxnSpPr>
          <p:nvPr/>
        </p:nvCxnSpPr>
        <p:spPr>
          <a:xfrm flipH="1" rot="10800000">
            <a:off x="1934400" y="4308750"/>
            <a:ext cx="3587100" cy="338100"/>
          </a:xfrm>
          <a:prstGeom prst="straightConnector1">
            <a:avLst/>
          </a:prstGeom>
          <a:noFill/>
          <a:ln cap="flat" cmpd="sng" w="28575">
            <a:solidFill>
              <a:srgbClr val="93C47D"/>
            </a:solidFill>
            <a:prstDash val="solid"/>
            <a:round/>
            <a:headEnd len="sm" w="sm" type="none"/>
            <a:tailEnd len="med" w="med" type="triangle"/>
          </a:ln>
        </p:spPr>
      </p:cxnSp>
      <p:sp>
        <p:nvSpPr>
          <p:cNvPr id="540" name="Google Shape;540;p10"/>
          <p:cNvSpPr txBox="1"/>
          <p:nvPr/>
        </p:nvSpPr>
        <p:spPr>
          <a:xfrm>
            <a:off x="5521500" y="2501875"/>
            <a:ext cx="3622500" cy="1362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50"/>
              <a:buFont typeface="Arial"/>
              <a:buNone/>
            </a:pPr>
            <a:r>
              <a:rPr b="0" i="0" lang="en-US" sz="850" u="none" cap="none" strike="noStrike">
                <a:solidFill>
                  <a:srgbClr val="000000"/>
                </a:solidFill>
                <a:highlight>
                  <a:srgbClr val="FFFFFF"/>
                </a:highlight>
                <a:latin typeface="Arial"/>
                <a:ea typeface="Arial"/>
                <a:cs typeface="Arial"/>
                <a:sym typeface="Arial"/>
              </a:rPr>
              <a:t>{'Rural Urban Continuum Codes, RUCCs', </a:t>
            </a:r>
            <a:r>
              <a:rPr b="0" i="0" lang="en-US" sz="850" u="none" cap="none" strike="noStrike">
                <a:solidFill>
                  <a:srgbClr val="000000"/>
                </a:solidFill>
                <a:highlight>
                  <a:srgbClr val="FF0000"/>
                </a:highlight>
                <a:latin typeface="Arial"/>
                <a:ea typeface="Arial"/>
                <a:cs typeface="Arial"/>
                <a:sym typeface="Arial"/>
              </a:rPr>
              <a:t>'Economic Research Service, ERS'</a:t>
            </a:r>
            <a:r>
              <a:rPr b="0" i="0" lang="en-US" sz="850" u="none" cap="none" strike="noStrike">
                <a:solidFill>
                  <a:srgbClr val="000000"/>
                </a:solidFill>
                <a:highlight>
                  <a:srgbClr val="FFFFFF"/>
                </a:highlight>
                <a:latin typeface="Arial"/>
                <a:ea typeface="Arial"/>
                <a:cs typeface="Arial"/>
                <a:sym typeface="Arial"/>
              </a:rPr>
              <a:t>, 'Consumer Network Panel, CNP', </a:t>
            </a:r>
            <a:r>
              <a:rPr b="0" i="0" lang="en-US" sz="850" u="none" cap="none" strike="noStrike">
                <a:solidFill>
                  <a:srgbClr val="000000"/>
                </a:solidFill>
                <a:highlight>
                  <a:srgbClr val="FF0000"/>
                </a:highlight>
                <a:latin typeface="Arial"/>
                <a:ea typeface="Arial"/>
                <a:cs typeface="Arial"/>
                <a:sym typeface="Arial"/>
              </a:rPr>
              <a:t>'non low income, NLI'</a:t>
            </a:r>
            <a:r>
              <a:rPr b="0" i="0" lang="en-US" sz="850" u="none" cap="none" strike="noStrike">
                <a:solidFill>
                  <a:srgbClr val="000000"/>
                </a:solidFill>
                <a:highlight>
                  <a:srgbClr val="FFFFFF"/>
                </a:highlight>
                <a:latin typeface="Arial"/>
                <a:ea typeface="Arial"/>
                <a:cs typeface="Arial"/>
                <a:sym typeface="Arial"/>
              </a:rPr>
              <a:t>, </a:t>
            </a:r>
            <a:r>
              <a:rPr b="0" i="0" lang="en-US" sz="850" u="none" cap="none" strike="noStrike">
                <a:solidFill>
                  <a:srgbClr val="000000"/>
                </a:solidFill>
                <a:highlight>
                  <a:srgbClr val="FF0000"/>
                </a:highlight>
                <a:latin typeface="Arial"/>
                <a:ea typeface="Arial"/>
                <a:cs typeface="Arial"/>
                <a:sym typeface="Arial"/>
              </a:rPr>
              <a:t>'low income low access, LILA'</a:t>
            </a:r>
            <a:r>
              <a:rPr b="0" i="0" lang="en-US" sz="850" u="none" cap="none" strike="noStrike">
                <a:solidFill>
                  <a:srgbClr val="000000"/>
                </a:solidFill>
                <a:highlight>
                  <a:srgbClr val="FFFFFF"/>
                </a:highlight>
                <a:latin typeface="Arial"/>
                <a:ea typeface="Arial"/>
                <a:cs typeface="Arial"/>
                <a:sym typeface="Arial"/>
              </a:rPr>
              <a:t>, 'Information Resource Incorporated, IRI', 'Food Marketing Institute 2015, FMIs',</a:t>
            </a:r>
            <a:r>
              <a:rPr b="0" i="0" lang="en-US" sz="850" u="none" cap="none" strike="noStrike">
                <a:solidFill>
                  <a:srgbClr val="000000"/>
                </a:solidFill>
                <a:highlight>
                  <a:srgbClr val="FF0000"/>
                </a:highlight>
                <a:latin typeface="Arial"/>
                <a:ea typeface="Arial"/>
                <a:cs typeface="Arial"/>
                <a:sym typeface="Arial"/>
              </a:rPr>
              <a:t> 'lowincome, LI'</a:t>
            </a:r>
            <a:r>
              <a:rPr b="0" i="0" lang="en-US" sz="850" u="none" cap="none" strike="noStrike">
                <a:solidFill>
                  <a:srgbClr val="000000"/>
                </a:solidFill>
                <a:highlight>
                  <a:srgbClr val="FFFFFF"/>
                </a:highlight>
                <a:latin typeface="Arial"/>
                <a:ea typeface="Arial"/>
                <a:cs typeface="Arial"/>
                <a:sym typeface="Arial"/>
              </a:rPr>
              <a:t>, </a:t>
            </a:r>
            <a:r>
              <a:rPr b="0" i="0" lang="en-US" sz="850" u="none" cap="none" strike="noStrike">
                <a:solidFill>
                  <a:srgbClr val="000000"/>
                </a:solidFill>
                <a:highlight>
                  <a:srgbClr val="FF0000"/>
                </a:highlight>
                <a:latin typeface="Arial"/>
                <a:ea typeface="Arial"/>
                <a:cs typeface="Arial"/>
                <a:sym typeface="Arial"/>
              </a:rPr>
              <a:t>'milk regular beef white bread, MBI'</a:t>
            </a:r>
            <a:r>
              <a:rPr b="0" i="0" lang="en-US" sz="850" u="none" cap="none" strike="noStrike">
                <a:solidFill>
                  <a:srgbClr val="000000"/>
                </a:solidFill>
                <a:highlight>
                  <a:srgbClr val="FFFFFF"/>
                </a:highlight>
                <a:latin typeface="Arial"/>
                <a:ea typeface="Arial"/>
                <a:cs typeface="Arial"/>
                <a:sym typeface="Arial"/>
              </a:rPr>
              <a:t>, 'Northeast, NE', </a:t>
            </a:r>
            <a:r>
              <a:rPr b="0" i="0" lang="en-US" sz="850" u="none" cap="none" strike="noStrike">
                <a:solidFill>
                  <a:srgbClr val="000000"/>
                </a:solidFill>
                <a:highlight>
                  <a:srgbClr val="FF0000"/>
                </a:highlight>
                <a:latin typeface="Arial"/>
                <a:ea typeface="Arial"/>
                <a:cs typeface="Arial"/>
                <a:sym typeface="Arial"/>
              </a:rPr>
              <a:t>'market basket items, MBIs'</a:t>
            </a:r>
            <a:r>
              <a:rPr b="0" i="0" lang="en-US" sz="850" u="none" cap="none" strike="noStrike">
                <a:solidFill>
                  <a:srgbClr val="000000"/>
                </a:solidFill>
                <a:highlight>
                  <a:srgbClr val="FFFFFF"/>
                </a:highlight>
                <a:latin typeface="Arial"/>
                <a:ea typeface="Arial"/>
                <a:cs typeface="Arial"/>
                <a:sym typeface="Arial"/>
              </a:rPr>
              <a:t>, </a:t>
            </a:r>
            <a:r>
              <a:rPr b="0" i="0" lang="en-US" sz="850" u="none" cap="none" strike="noStrike">
                <a:solidFill>
                  <a:srgbClr val="000000"/>
                </a:solidFill>
                <a:highlight>
                  <a:srgbClr val="FF0000"/>
                </a:highlight>
                <a:latin typeface="Arial"/>
                <a:ea typeface="Arial"/>
                <a:cs typeface="Arial"/>
                <a:sym typeface="Arial"/>
              </a:rPr>
              <a:t>'stores, stores'</a:t>
            </a:r>
            <a:r>
              <a:rPr b="0" i="0" lang="en-US" sz="850" u="none" cap="none" strike="noStrike">
                <a:solidFill>
                  <a:srgbClr val="000000"/>
                </a:solidFill>
                <a:highlight>
                  <a:srgbClr val="FFFFFF"/>
                </a:highlight>
                <a:latin typeface="Arial"/>
                <a:ea typeface="Arial"/>
                <a:cs typeface="Arial"/>
                <a:sym typeface="Arial"/>
              </a:rPr>
              <a:t>, 'Consumer Expenditure Survey, CES', </a:t>
            </a:r>
            <a:r>
              <a:rPr b="0" i="0" lang="en-US" sz="850" u="none" cap="none" strike="noStrike">
                <a:solidFill>
                  <a:srgbClr val="000000"/>
                </a:solidFill>
                <a:highlight>
                  <a:srgbClr val="FF0000"/>
                </a:highlight>
                <a:latin typeface="Arial"/>
                <a:ea typeface="Arial"/>
                <a:cs typeface="Arial"/>
                <a:sym typeface="Arial"/>
              </a:rPr>
              <a:t>'National Bureau of Economic Research, NBER'</a:t>
            </a:r>
            <a:r>
              <a:rPr b="0" i="0" lang="en-US" sz="850" u="none" cap="none" strike="noStrike">
                <a:solidFill>
                  <a:srgbClr val="000000"/>
                </a:solidFill>
                <a:highlight>
                  <a:srgbClr val="FFFFFF"/>
                </a:highlight>
                <a:latin typeface="Arial"/>
                <a:ea typeface="Arial"/>
                <a:cs typeface="Arial"/>
                <a:sym typeface="Arial"/>
              </a:rPr>
              <a:t>,</a:t>
            </a:r>
            <a:r>
              <a:rPr b="0" i="0" lang="en-US" sz="850" u="none" cap="none" strike="noStrike">
                <a:solidFill>
                  <a:srgbClr val="000000"/>
                </a:solidFill>
                <a:highlight>
                  <a:schemeClr val="accent4"/>
                </a:highlight>
                <a:latin typeface="Arial"/>
                <a:ea typeface="Arial"/>
                <a:cs typeface="Arial"/>
                <a:sym typeface="Arial"/>
              </a:rPr>
              <a:t> 'Nielson 2017). African American consumers bought poultry more frequently than any other group, Nielson 2017'</a:t>
            </a:r>
            <a:r>
              <a:rPr b="0" i="0" lang="en-US" sz="850" u="none" cap="none" strike="noStrike">
                <a:solidFill>
                  <a:srgbClr val="000000"/>
                </a:solidFill>
                <a:highlight>
                  <a:srgbClr val="FFFFFF"/>
                </a:highlight>
                <a:latin typeface="Arial"/>
                <a:ea typeface="Arial"/>
                <a:cs typeface="Arial"/>
                <a:sym typeface="Arial"/>
              </a:rPr>
              <a:t>, 'Food Marketing Institute, FMI'}</a:t>
            </a:r>
            <a:endParaRPr b="0" i="0" sz="850" u="none" cap="none" strike="noStrike">
              <a:solidFill>
                <a:srgbClr val="000000"/>
              </a:solidFill>
              <a:highlight>
                <a:srgbClr val="FFFFFF"/>
              </a:highlight>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4"/>
                                        </p:tgtEl>
                                        <p:attrNameLst>
                                          <p:attrName>style.visibility</p:attrName>
                                        </p:attrNameLst>
                                      </p:cBhvr>
                                      <p:to>
                                        <p:strVal val="visible"/>
                                      </p:to>
                                    </p:set>
                                    <p:animEffect filter="fade" transition="in">
                                      <p:cBhvr>
                                        <p:cTn dur="1000"/>
                                        <p:tgtEl>
                                          <p:spTgt spid="5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3">
                                            <p:txEl>
                                              <p:pRg end="0" st="0"/>
                                            </p:txEl>
                                          </p:spTgt>
                                        </p:tgtEl>
                                        <p:attrNameLst>
                                          <p:attrName>style.visibility</p:attrName>
                                        </p:attrNameLst>
                                      </p:cBhvr>
                                      <p:to>
                                        <p:strVal val="visible"/>
                                      </p:to>
                                    </p:set>
                                    <p:animEffect filter="fade" transition="in">
                                      <p:cBhvr>
                                        <p:cTn dur="1000"/>
                                        <p:tgtEl>
                                          <p:spTgt spid="53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3">
                                            <p:txEl>
                                              <p:pRg end="1" st="1"/>
                                            </p:txEl>
                                          </p:spTgt>
                                        </p:tgtEl>
                                        <p:attrNameLst>
                                          <p:attrName>style.visibility</p:attrName>
                                        </p:attrNameLst>
                                      </p:cBhvr>
                                      <p:to>
                                        <p:strVal val="visible"/>
                                      </p:to>
                                    </p:set>
                                    <p:animEffect filter="fade" transition="in">
                                      <p:cBhvr>
                                        <p:cTn dur="1000"/>
                                        <p:tgtEl>
                                          <p:spTgt spid="53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3">
                                            <p:txEl>
                                              <p:pRg end="2" st="2"/>
                                            </p:txEl>
                                          </p:spTgt>
                                        </p:tgtEl>
                                        <p:attrNameLst>
                                          <p:attrName>style.visibility</p:attrName>
                                        </p:attrNameLst>
                                      </p:cBhvr>
                                      <p:to>
                                        <p:strVal val="visible"/>
                                      </p:to>
                                    </p:set>
                                    <p:animEffect filter="fade" transition="in">
                                      <p:cBhvr>
                                        <p:cTn dur="1000"/>
                                        <p:tgtEl>
                                          <p:spTgt spid="53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3">
                                            <p:txEl>
                                              <p:pRg end="3" st="3"/>
                                            </p:txEl>
                                          </p:spTgt>
                                        </p:tgtEl>
                                        <p:attrNameLst>
                                          <p:attrName>style.visibility</p:attrName>
                                        </p:attrNameLst>
                                      </p:cBhvr>
                                      <p:to>
                                        <p:strVal val="visible"/>
                                      </p:to>
                                    </p:set>
                                    <p:animEffect filter="fade" transition="in">
                                      <p:cBhvr>
                                        <p:cTn dur="1000"/>
                                        <p:tgtEl>
                                          <p:spTgt spid="53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3">
                                            <p:txEl>
                                              <p:pRg end="4" st="4"/>
                                            </p:txEl>
                                          </p:spTgt>
                                        </p:tgtEl>
                                        <p:attrNameLst>
                                          <p:attrName>style.visibility</p:attrName>
                                        </p:attrNameLst>
                                      </p:cBhvr>
                                      <p:to>
                                        <p:strVal val="visible"/>
                                      </p:to>
                                    </p:set>
                                    <p:animEffect filter="fade" transition="in">
                                      <p:cBhvr>
                                        <p:cTn dur="1000"/>
                                        <p:tgtEl>
                                          <p:spTgt spid="53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3">
                                            <p:txEl>
                                              <p:pRg end="5" st="5"/>
                                            </p:txEl>
                                          </p:spTgt>
                                        </p:tgtEl>
                                        <p:attrNameLst>
                                          <p:attrName>style.visibility</p:attrName>
                                        </p:attrNameLst>
                                      </p:cBhvr>
                                      <p:to>
                                        <p:strVal val="visible"/>
                                      </p:to>
                                    </p:set>
                                    <p:animEffect filter="fade" transition="in">
                                      <p:cBhvr>
                                        <p:cTn dur="1000"/>
                                        <p:tgtEl>
                                          <p:spTgt spid="533">
                                            <p:txEl>
                                              <p:pRg end="5" st="5"/>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35"/>
                                        </p:tgtEl>
                                        <p:attrNameLst>
                                          <p:attrName>style.visibility</p:attrName>
                                        </p:attrNameLst>
                                      </p:cBhvr>
                                      <p:to>
                                        <p:strVal val="visible"/>
                                      </p:to>
                                    </p:set>
                                    <p:animEffect filter="fade" transition="in">
                                      <p:cBhvr>
                                        <p:cTn dur="1000"/>
                                        <p:tgtEl>
                                          <p:spTgt spid="5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8"/>
                                        </p:tgtEl>
                                        <p:attrNameLst>
                                          <p:attrName>style.visibility</p:attrName>
                                        </p:attrNameLst>
                                      </p:cBhvr>
                                      <p:to>
                                        <p:strVal val="visible"/>
                                      </p:to>
                                    </p:set>
                                    <p:animEffect filter="fade" transition="in">
                                      <p:cBhvr>
                                        <p:cTn dur="1000"/>
                                        <p:tgtEl>
                                          <p:spTgt spid="538"/>
                                        </p:tgtEl>
                                      </p:cBhvr>
                                    </p:animEffect>
                                  </p:childTnLst>
                                </p:cTn>
                              </p:par>
                              <p:par>
                                <p:cTn fill="hold" nodeType="withEffect" presetClass="entr" presetID="10" presetSubtype="0">
                                  <p:stCondLst>
                                    <p:cond delay="0"/>
                                  </p:stCondLst>
                                  <p:childTnLst>
                                    <p:set>
                                      <p:cBhvr>
                                        <p:cTn dur="1" fill="hold">
                                          <p:stCondLst>
                                            <p:cond delay="0"/>
                                          </p:stCondLst>
                                        </p:cTn>
                                        <p:tgtEl>
                                          <p:spTgt spid="536"/>
                                        </p:tgtEl>
                                        <p:attrNameLst>
                                          <p:attrName>style.visibility</p:attrName>
                                        </p:attrNameLst>
                                      </p:cBhvr>
                                      <p:to>
                                        <p:strVal val="visible"/>
                                      </p:to>
                                    </p:set>
                                    <p:animEffect filter="fade" transition="in">
                                      <p:cBhvr>
                                        <p:cTn dur="1000"/>
                                        <p:tgtEl>
                                          <p:spTgt spid="5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9"/>
                                        </p:tgtEl>
                                        <p:attrNameLst>
                                          <p:attrName>style.visibility</p:attrName>
                                        </p:attrNameLst>
                                      </p:cBhvr>
                                      <p:to>
                                        <p:strVal val="visible"/>
                                      </p:to>
                                    </p:set>
                                    <p:animEffect filter="fade" transition="in">
                                      <p:cBhvr>
                                        <p:cTn dur="1000"/>
                                        <p:tgtEl>
                                          <p:spTgt spid="539"/>
                                        </p:tgtEl>
                                      </p:cBhvr>
                                    </p:animEffect>
                                  </p:childTnLst>
                                </p:cTn>
                              </p:par>
                              <p:par>
                                <p:cTn fill="hold" nodeType="withEffect" presetClass="entr" presetID="10" presetSubtype="0">
                                  <p:stCondLst>
                                    <p:cond delay="0"/>
                                  </p:stCondLst>
                                  <p:childTnLst>
                                    <p:set>
                                      <p:cBhvr>
                                        <p:cTn dur="1" fill="hold">
                                          <p:stCondLst>
                                            <p:cond delay="0"/>
                                          </p:stCondLst>
                                        </p:cTn>
                                        <p:tgtEl>
                                          <p:spTgt spid="537"/>
                                        </p:tgtEl>
                                        <p:attrNameLst>
                                          <p:attrName>style.visibility</p:attrName>
                                        </p:attrNameLst>
                                      </p:cBhvr>
                                      <p:to>
                                        <p:strVal val="visible"/>
                                      </p:to>
                                    </p:set>
                                    <p:animEffect filter="fade" transition="in">
                                      <p:cBhvr>
                                        <p:cTn dur="1000"/>
                                        <p:tgtEl>
                                          <p:spTgt spid="5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0"/>
                                        </p:tgtEl>
                                        <p:attrNameLst>
                                          <p:attrName>style.visibility</p:attrName>
                                        </p:attrNameLst>
                                      </p:cBhvr>
                                      <p:to>
                                        <p:strVal val="visible"/>
                                      </p:to>
                                    </p:set>
                                    <p:animEffect filter="fade" transition="in">
                                      <p:cBhvr>
                                        <p:cTn dur="1000"/>
                                        <p:tgtEl>
                                          <p:spTgt spid="5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pic>
        <p:nvPicPr>
          <p:cNvPr id="546" name="Google Shape;546;ge2f722be02_0_45"/>
          <p:cNvPicPr preferRelativeResize="0"/>
          <p:nvPr/>
        </p:nvPicPr>
        <p:blipFill rotWithShape="1">
          <a:blip r:embed="rId3">
            <a:alphaModFix/>
          </a:blip>
          <a:srcRect b="0" l="0" r="0" t="0"/>
          <a:stretch/>
        </p:blipFill>
        <p:spPr>
          <a:xfrm>
            <a:off x="429875" y="1926150"/>
            <a:ext cx="4266365" cy="2868551"/>
          </a:xfrm>
          <a:prstGeom prst="rect">
            <a:avLst/>
          </a:prstGeom>
          <a:noFill/>
          <a:ln>
            <a:noFill/>
          </a:ln>
        </p:spPr>
      </p:pic>
      <p:sp>
        <p:nvSpPr>
          <p:cNvPr id="547" name="Google Shape;547;ge2f722be02_0_45"/>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548" name="Google Shape;548;ge2f722be02_0_45"/>
          <p:cNvSpPr/>
          <p:nvPr/>
        </p:nvSpPr>
        <p:spPr>
          <a:xfrm>
            <a:off x="274983" y="183874"/>
            <a:ext cx="51351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Inter"/>
                <a:ea typeface="Inter"/>
                <a:cs typeface="Inter"/>
                <a:sym typeface="Inter"/>
              </a:rPr>
              <a:t>Features Selection/Engineering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Inter"/>
              <a:ea typeface="Inter"/>
              <a:cs typeface="Inter"/>
              <a:sym typeface="Inter"/>
            </a:endParaRPr>
          </a:p>
        </p:txBody>
      </p:sp>
      <p:cxnSp>
        <p:nvCxnSpPr>
          <p:cNvPr id="549" name="Google Shape;549;ge2f722be02_0_45"/>
          <p:cNvCxnSpPr/>
          <p:nvPr/>
        </p:nvCxnSpPr>
        <p:spPr>
          <a:xfrm>
            <a:off x="304800" y="590550"/>
            <a:ext cx="8597100" cy="0"/>
          </a:xfrm>
          <a:prstGeom prst="straightConnector1">
            <a:avLst/>
          </a:prstGeom>
          <a:noFill/>
          <a:ln cap="flat" cmpd="sng" w="25400">
            <a:solidFill>
              <a:srgbClr val="FAE041"/>
            </a:solidFill>
            <a:prstDash val="solid"/>
            <a:round/>
            <a:headEnd len="sm" w="sm" type="none"/>
            <a:tailEnd len="sm" w="sm" type="none"/>
          </a:ln>
        </p:spPr>
      </p:cxnSp>
      <p:sp>
        <p:nvSpPr>
          <p:cNvPr id="550" name="Google Shape;550;ge2f722be02_0_45"/>
          <p:cNvSpPr txBox="1"/>
          <p:nvPr/>
        </p:nvSpPr>
        <p:spPr>
          <a:xfrm>
            <a:off x="429875" y="1006950"/>
            <a:ext cx="8472000" cy="919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50"/>
              <a:buFont typeface="Arial"/>
              <a:buNone/>
            </a:pPr>
            <a:r>
              <a:rPr b="1" i="0" lang="en-US" sz="1050" u="none" cap="none" strike="noStrike">
                <a:solidFill>
                  <a:srgbClr val="000000"/>
                </a:solidFill>
                <a:highlight>
                  <a:srgbClr val="FFFFFF"/>
                </a:highlight>
                <a:latin typeface="Arial"/>
                <a:ea typeface="Arial"/>
                <a:cs typeface="Arial"/>
                <a:sym typeface="Arial"/>
              </a:rPr>
              <a:t>Fourth test file</a:t>
            </a:r>
            <a:endParaRPr b="1" i="0" sz="1050" u="none" cap="none" strike="noStrike">
              <a:solidFill>
                <a:srgbClr val="000000"/>
              </a:solidFill>
              <a:highlight>
                <a:srgbClr val="FFFFFF"/>
              </a:highlight>
              <a:latin typeface="Arial"/>
              <a:ea typeface="Arial"/>
              <a:cs typeface="Arial"/>
              <a:sym typeface="Arial"/>
            </a:endParaRPr>
          </a:p>
          <a:p>
            <a:pPr indent="0" lvl="0" marL="0" marR="0" rtl="0" algn="l">
              <a:lnSpc>
                <a:spcPct val="115000"/>
              </a:lnSpc>
              <a:spcBef>
                <a:spcPts val="0"/>
              </a:spcBef>
              <a:spcAft>
                <a:spcPts val="0"/>
              </a:spcAft>
              <a:buClr>
                <a:srgbClr val="000000"/>
              </a:buClr>
              <a:buSzPts val="1050"/>
              <a:buFont typeface="Arial"/>
              <a:buNone/>
            </a:pPr>
            <a:r>
              <a:rPr b="1" i="0" lang="en-US" sz="1050" u="none" cap="none" strike="noStrike">
                <a:solidFill>
                  <a:srgbClr val="000000"/>
                </a:solidFill>
                <a:highlight>
                  <a:srgbClr val="FFFFFF"/>
                </a:highlight>
                <a:latin typeface="Arial"/>
                <a:ea typeface="Arial"/>
                <a:cs typeface="Arial"/>
                <a:sym typeface="Arial"/>
              </a:rPr>
              <a:t>id:</a:t>
            </a:r>
            <a:r>
              <a:rPr b="0" i="0" lang="en-US" sz="1050" u="none" cap="none" strike="noStrike">
                <a:solidFill>
                  <a:srgbClr val="000000"/>
                </a:solidFill>
                <a:highlight>
                  <a:srgbClr val="FFFFFF"/>
                </a:highlight>
                <a:latin typeface="Arial"/>
                <a:ea typeface="Arial"/>
                <a:cs typeface="Arial"/>
                <a:sym typeface="Arial"/>
              </a:rPr>
              <a:t> 8e6996b4-ca08-4c0b-bed2-aaf07a4c6a60</a:t>
            </a:r>
            <a:endParaRPr b="0" i="0" sz="1050" u="none" cap="none" strike="noStrike">
              <a:solidFill>
                <a:srgbClr val="000000"/>
              </a:solidFill>
              <a:highlight>
                <a:srgbClr val="FFFFFF"/>
              </a:highlight>
              <a:latin typeface="Arial"/>
              <a:ea typeface="Arial"/>
              <a:cs typeface="Arial"/>
              <a:sym typeface="Arial"/>
            </a:endParaRPr>
          </a:p>
          <a:p>
            <a:pPr indent="0" lvl="0" marL="0" marR="0" rtl="0" algn="l">
              <a:lnSpc>
                <a:spcPct val="115000"/>
              </a:lnSpc>
              <a:spcBef>
                <a:spcPts val="0"/>
              </a:spcBef>
              <a:spcAft>
                <a:spcPts val="0"/>
              </a:spcAft>
              <a:buClr>
                <a:srgbClr val="000000"/>
              </a:buClr>
              <a:buSzPts val="1050"/>
              <a:buFont typeface="Arial"/>
              <a:buNone/>
            </a:pPr>
            <a:r>
              <a:rPr b="1" i="0" lang="en-US" sz="1050" u="none" cap="none" strike="noStrike">
                <a:solidFill>
                  <a:srgbClr val="000000"/>
                </a:solidFill>
                <a:highlight>
                  <a:srgbClr val="FFFFFF"/>
                </a:highlight>
                <a:latin typeface="Arial"/>
                <a:ea typeface="Arial"/>
                <a:cs typeface="Arial"/>
                <a:sym typeface="Arial"/>
              </a:rPr>
              <a:t>Sentences in text:</a:t>
            </a:r>
            <a:r>
              <a:rPr b="0" i="0" lang="en-US" sz="1050" u="none" cap="none" strike="noStrike">
                <a:solidFill>
                  <a:srgbClr val="000000"/>
                </a:solidFill>
                <a:highlight>
                  <a:srgbClr val="FFFFFF"/>
                </a:highlight>
                <a:latin typeface="Arial"/>
                <a:ea typeface="Arial"/>
                <a:cs typeface="Arial"/>
                <a:sym typeface="Arial"/>
              </a:rPr>
              <a:t> 388</a:t>
            </a:r>
            <a:endParaRPr b="0" i="0" sz="1050" u="none" cap="none" strike="noStrike">
              <a:solidFill>
                <a:srgbClr val="000000"/>
              </a:solidFill>
              <a:highlight>
                <a:srgbClr val="FFFFFF"/>
              </a:highlight>
              <a:latin typeface="Arial"/>
              <a:ea typeface="Arial"/>
              <a:cs typeface="Arial"/>
              <a:sym typeface="Arial"/>
            </a:endParaRPr>
          </a:p>
          <a:p>
            <a:pPr indent="0" lvl="0" marL="0" marR="0" rtl="0" algn="ctr">
              <a:lnSpc>
                <a:spcPct val="115000"/>
              </a:lnSpc>
              <a:spcBef>
                <a:spcPts val="0"/>
              </a:spcBef>
              <a:spcAft>
                <a:spcPts val="0"/>
              </a:spcAft>
              <a:buClr>
                <a:srgbClr val="000000"/>
              </a:buClr>
              <a:buSzPts val="1150"/>
              <a:buFont typeface="Arial"/>
              <a:buNone/>
            </a:pPr>
            <a:r>
              <a:rPr b="1" i="0" lang="en-US" sz="1150" u="none" cap="none" strike="noStrike">
                <a:solidFill>
                  <a:srgbClr val="000000"/>
                </a:solidFill>
                <a:highlight>
                  <a:srgbClr val="FFFFFF"/>
                </a:highlight>
                <a:latin typeface="Arial"/>
                <a:ea typeface="Arial"/>
                <a:cs typeface="Arial"/>
                <a:sym typeface="Arial"/>
              </a:rPr>
              <a:t>Entity Ruler (String Matching - spaCy)</a:t>
            </a:r>
            <a:endParaRPr b="1" i="0" sz="1150" u="none" cap="none" strike="noStrike">
              <a:solidFill>
                <a:srgbClr val="000000"/>
              </a:solidFill>
              <a:highlight>
                <a:srgbClr val="FFFFFF"/>
              </a:highlight>
              <a:latin typeface="Arial"/>
              <a:ea typeface="Arial"/>
              <a:cs typeface="Arial"/>
              <a:sym typeface="Arial"/>
            </a:endParaRPr>
          </a:p>
        </p:txBody>
      </p:sp>
      <p:sp>
        <p:nvSpPr>
          <p:cNvPr id="551" name="Google Shape;551;ge2f722be02_0_45"/>
          <p:cNvSpPr txBox="1"/>
          <p:nvPr/>
        </p:nvSpPr>
        <p:spPr>
          <a:xfrm>
            <a:off x="304800" y="590550"/>
            <a:ext cx="5735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Clr>
                <a:srgbClr val="000000"/>
              </a:buClr>
              <a:buSzPts val="2000"/>
              <a:buFont typeface="Arial"/>
              <a:buNone/>
            </a:pPr>
            <a:r>
              <a:rPr b="1" i="0" lang="en-US" sz="2000" u="none" cap="none" strike="noStrike">
                <a:solidFill>
                  <a:schemeClr val="dk1"/>
                </a:solidFill>
                <a:latin typeface="Inter"/>
                <a:ea typeface="Inter"/>
                <a:cs typeface="Inter"/>
                <a:sym typeface="Inter"/>
              </a:rPr>
              <a:t>Working on the prediction code </a:t>
            </a:r>
            <a:r>
              <a:rPr b="0" i="0" lang="en-US" sz="2000" u="none" cap="none" strike="noStrike">
                <a:solidFill>
                  <a:schemeClr val="dk1"/>
                </a:solidFill>
                <a:latin typeface="Inter"/>
                <a:ea typeface="Inter"/>
                <a:cs typeface="Inter"/>
                <a:sym typeface="Inter"/>
              </a:rPr>
              <a:t>(example 2)</a:t>
            </a:r>
            <a:r>
              <a:rPr b="1" i="0" lang="en-US" sz="2000" u="none" cap="none" strike="noStrike">
                <a:solidFill>
                  <a:schemeClr val="dk1"/>
                </a:solidFill>
                <a:latin typeface="Inter"/>
                <a:ea typeface="Inter"/>
                <a:cs typeface="Inter"/>
                <a:sym typeface="Inter"/>
              </a:rPr>
              <a:t>:</a:t>
            </a:r>
            <a:r>
              <a:rPr b="0" i="0" lang="en-U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552" name="Google Shape;552;ge2f722be02_0_45"/>
          <p:cNvSpPr txBox="1"/>
          <p:nvPr/>
        </p:nvSpPr>
        <p:spPr>
          <a:xfrm>
            <a:off x="5039775" y="1926625"/>
            <a:ext cx="4104300" cy="532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50"/>
              <a:buFont typeface="Arial"/>
              <a:buNone/>
            </a:pPr>
            <a:r>
              <a:rPr b="1" i="0" lang="en-US" sz="1050" u="none" cap="none" strike="noStrike">
                <a:solidFill>
                  <a:srgbClr val="000000"/>
                </a:solidFill>
                <a:highlight>
                  <a:srgbClr val="FFFFFF"/>
                </a:highlight>
                <a:latin typeface="Arial"/>
                <a:ea typeface="Arial"/>
                <a:cs typeface="Arial"/>
                <a:sym typeface="Arial"/>
              </a:rPr>
              <a:t>All String Match Ents:</a:t>
            </a:r>
            <a:r>
              <a:rPr b="0" i="0" lang="en-US" sz="1050" u="none" cap="none" strike="noStrike">
                <a:solidFill>
                  <a:srgbClr val="000000"/>
                </a:solidFill>
                <a:highlight>
                  <a:srgbClr val="FFFFFF"/>
                </a:highlight>
                <a:latin typeface="Arial"/>
                <a:ea typeface="Arial"/>
                <a:cs typeface="Arial"/>
                <a:sym typeface="Arial"/>
              </a:rPr>
              <a:t>  Rural Urban Continuum Codes,  National Health and Nutrition Examination Survey.</a:t>
            </a:r>
            <a:endParaRPr b="0" i="0" sz="850" u="none" cap="none" strike="noStrike">
              <a:solidFill>
                <a:srgbClr val="000000"/>
              </a:solidFill>
              <a:highlight>
                <a:srgbClr val="FFFFFF"/>
              </a:highlight>
              <a:latin typeface="Arial"/>
              <a:ea typeface="Arial"/>
              <a:cs typeface="Arial"/>
              <a:sym typeface="Arial"/>
            </a:endParaRPr>
          </a:p>
        </p:txBody>
      </p:sp>
      <p:cxnSp>
        <p:nvCxnSpPr>
          <p:cNvPr id="553" name="Google Shape;553;ge2f722be02_0_45"/>
          <p:cNvCxnSpPr>
            <a:endCxn id="552" idx="1"/>
          </p:cNvCxnSpPr>
          <p:nvPr/>
        </p:nvCxnSpPr>
        <p:spPr>
          <a:xfrm flipH="1" rot="10800000">
            <a:off x="3401775" y="2192725"/>
            <a:ext cx="1638000" cy="112200"/>
          </a:xfrm>
          <a:prstGeom prst="straightConnector1">
            <a:avLst/>
          </a:prstGeom>
          <a:noFill/>
          <a:ln cap="flat" cmpd="sng" w="28575">
            <a:solidFill>
              <a:schemeClr val="dk2"/>
            </a:solidFill>
            <a:prstDash val="solid"/>
            <a:round/>
            <a:headEnd len="sm" w="sm" type="none"/>
            <a:tailEnd len="med" w="med" type="triangle"/>
          </a:ln>
        </p:spPr>
      </p:cxnSp>
      <p:cxnSp>
        <p:nvCxnSpPr>
          <p:cNvPr id="554" name="Google Shape;554;ge2f722be02_0_45"/>
          <p:cNvCxnSpPr>
            <a:endCxn id="555" idx="1"/>
          </p:cNvCxnSpPr>
          <p:nvPr/>
        </p:nvCxnSpPr>
        <p:spPr>
          <a:xfrm flipH="1" rot="10800000">
            <a:off x="3683475" y="4484050"/>
            <a:ext cx="1356300" cy="244500"/>
          </a:xfrm>
          <a:prstGeom prst="straightConnector1">
            <a:avLst/>
          </a:prstGeom>
          <a:noFill/>
          <a:ln cap="flat" cmpd="sng" w="28575">
            <a:solidFill>
              <a:srgbClr val="93C47D"/>
            </a:solidFill>
            <a:prstDash val="solid"/>
            <a:round/>
            <a:headEnd len="sm" w="sm" type="none"/>
            <a:tailEnd len="med" w="med" type="triangle"/>
          </a:ln>
        </p:spPr>
      </p:cxnSp>
      <p:sp>
        <p:nvSpPr>
          <p:cNvPr id="556" name="Google Shape;556;ge2f722be02_0_45"/>
          <p:cNvSpPr txBox="1"/>
          <p:nvPr/>
        </p:nvSpPr>
        <p:spPr>
          <a:xfrm>
            <a:off x="5039775" y="2953950"/>
            <a:ext cx="4104300" cy="346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50"/>
              <a:buFont typeface="Arial"/>
              <a:buNone/>
            </a:pPr>
            <a:r>
              <a:rPr b="1" i="0" lang="en-US" sz="1050" u="none" cap="none" strike="noStrike">
                <a:solidFill>
                  <a:srgbClr val="000000"/>
                </a:solidFill>
                <a:highlight>
                  <a:srgbClr val="FFFFFF"/>
                </a:highlight>
                <a:latin typeface="Arial"/>
                <a:ea typeface="Arial"/>
                <a:cs typeface="Arial"/>
                <a:sym typeface="Arial"/>
              </a:rPr>
              <a:t>In Abbreviation list: </a:t>
            </a:r>
            <a:r>
              <a:rPr b="0" i="0" lang="en-US" sz="1050" u="none" cap="none" strike="noStrike">
                <a:solidFill>
                  <a:srgbClr val="000000"/>
                </a:solidFill>
                <a:highlight>
                  <a:srgbClr val="FFFFFF"/>
                </a:highlight>
                <a:latin typeface="Arial"/>
                <a:ea typeface="Arial"/>
                <a:cs typeface="Arial"/>
                <a:sym typeface="Arial"/>
              </a:rPr>
              <a:t> Rural Urban Continuum Codes, RUCCs</a:t>
            </a:r>
            <a:endParaRPr b="1" i="0" sz="1050" u="none" cap="none" strike="noStrike">
              <a:solidFill>
                <a:srgbClr val="000000"/>
              </a:solidFill>
              <a:highlight>
                <a:srgbClr val="FFFFFF"/>
              </a:highlight>
              <a:latin typeface="Arial"/>
              <a:ea typeface="Arial"/>
              <a:cs typeface="Arial"/>
              <a:sym typeface="Arial"/>
            </a:endParaRPr>
          </a:p>
        </p:txBody>
      </p:sp>
      <p:sp>
        <p:nvSpPr>
          <p:cNvPr id="555" name="Google Shape;555;ge2f722be02_0_45"/>
          <p:cNvSpPr txBox="1"/>
          <p:nvPr/>
        </p:nvSpPr>
        <p:spPr>
          <a:xfrm>
            <a:off x="5039775" y="4125100"/>
            <a:ext cx="4104300" cy="717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50"/>
              <a:buFont typeface="Arial"/>
              <a:buNone/>
            </a:pPr>
            <a:r>
              <a:rPr b="1" i="0" lang="en-US" sz="1050" u="none" cap="none" strike="noStrike">
                <a:solidFill>
                  <a:srgbClr val="000000"/>
                </a:solidFill>
                <a:highlight>
                  <a:srgbClr val="FFFFFF"/>
                </a:highlight>
                <a:latin typeface="Arial"/>
                <a:ea typeface="Arial"/>
                <a:cs typeface="Arial"/>
                <a:sym typeface="Arial"/>
              </a:rPr>
              <a:t>Not Parenthesis:</a:t>
            </a:r>
            <a:r>
              <a:rPr b="0" i="0" lang="en-US" sz="1050" u="none" cap="none" strike="noStrike">
                <a:solidFill>
                  <a:srgbClr val="000000"/>
                </a:solidFill>
                <a:highlight>
                  <a:srgbClr val="FFFFFF"/>
                </a:highlight>
                <a:latin typeface="Arial"/>
                <a:ea typeface="Arial"/>
                <a:cs typeface="Arial"/>
                <a:sym typeface="Arial"/>
              </a:rPr>
              <a:t>  National Health and Nutrition Examination Survey</a:t>
            </a:r>
            <a:endParaRPr b="0" i="0" sz="1050" u="none" cap="none" strike="noStrike">
              <a:solidFill>
                <a:srgbClr val="000000"/>
              </a:solidFill>
              <a:highlight>
                <a:srgbClr val="FFFFFF"/>
              </a:highlight>
              <a:latin typeface="Arial"/>
              <a:ea typeface="Arial"/>
              <a:cs typeface="Arial"/>
              <a:sym typeface="Arial"/>
            </a:endParaRPr>
          </a:p>
          <a:p>
            <a:pPr indent="0" lvl="0" marL="0" marR="0" rtl="0" algn="l">
              <a:lnSpc>
                <a:spcPct val="115000"/>
              </a:lnSpc>
              <a:spcBef>
                <a:spcPts val="0"/>
              </a:spcBef>
              <a:spcAft>
                <a:spcPts val="0"/>
              </a:spcAft>
              <a:buClr>
                <a:srgbClr val="000000"/>
              </a:buClr>
              <a:buSzPts val="1050"/>
              <a:buFont typeface="Arial"/>
              <a:buNone/>
            </a:pPr>
            <a:r>
              <a:t/>
            </a:r>
            <a:endParaRPr b="1" i="0" sz="1050" u="none" cap="none" strike="noStrike">
              <a:solidFill>
                <a:srgbClr val="000000"/>
              </a:solidFill>
              <a:highlight>
                <a:srgbClr val="FFFFFF"/>
              </a:highlight>
              <a:latin typeface="Arial"/>
              <a:ea typeface="Arial"/>
              <a:cs typeface="Arial"/>
              <a:sym typeface="Arial"/>
            </a:endParaRPr>
          </a:p>
        </p:txBody>
      </p:sp>
      <p:cxnSp>
        <p:nvCxnSpPr>
          <p:cNvPr id="557" name="Google Shape;557;ge2f722be02_0_45"/>
          <p:cNvCxnSpPr>
            <a:endCxn id="556" idx="1"/>
          </p:cNvCxnSpPr>
          <p:nvPr/>
        </p:nvCxnSpPr>
        <p:spPr>
          <a:xfrm flipH="1" rot="10800000">
            <a:off x="3742875" y="3127050"/>
            <a:ext cx="1296900" cy="74700"/>
          </a:xfrm>
          <a:prstGeom prst="straightConnector1">
            <a:avLst/>
          </a:prstGeom>
          <a:noFill/>
          <a:ln cap="flat" cmpd="sng" w="28575">
            <a:solidFill>
              <a:srgbClr val="93C47D"/>
            </a:solidFill>
            <a:prstDash val="solid"/>
            <a:round/>
            <a:headEnd len="sm" w="sm"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1"/>
                                        </p:tgtEl>
                                        <p:attrNameLst>
                                          <p:attrName>style.visibility</p:attrName>
                                        </p:attrNameLst>
                                      </p:cBhvr>
                                      <p:to>
                                        <p:strVal val="visible"/>
                                      </p:to>
                                    </p:set>
                                    <p:animEffect filter="fade" transition="in">
                                      <p:cBhvr>
                                        <p:cTn dur="1000"/>
                                        <p:tgtEl>
                                          <p:spTgt spid="5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0">
                                            <p:txEl>
                                              <p:pRg end="0" st="0"/>
                                            </p:txEl>
                                          </p:spTgt>
                                        </p:tgtEl>
                                        <p:attrNameLst>
                                          <p:attrName>style.visibility</p:attrName>
                                        </p:attrNameLst>
                                      </p:cBhvr>
                                      <p:to>
                                        <p:strVal val="visible"/>
                                      </p:to>
                                    </p:set>
                                    <p:animEffect filter="fade" transition="in">
                                      <p:cBhvr>
                                        <p:cTn dur="1000"/>
                                        <p:tgtEl>
                                          <p:spTgt spid="55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0">
                                            <p:txEl>
                                              <p:pRg end="1" st="1"/>
                                            </p:txEl>
                                          </p:spTgt>
                                        </p:tgtEl>
                                        <p:attrNameLst>
                                          <p:attrName>style.visibility</p:attrName>
                                        </p:attrNameLst>
                                      </p:cBhvr>
                                      <p:to>
                                        <p:strVal val="visible"/>
                                      </p:to>
                                    </p:set>
                                    <p:animEffect filter="fade" transition="in">
                                      <p:cBhvr>
                                        <p:cTn dur="1000"/>
                                        <p:tgtEl>
                                          <p:spTgt spid="55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0">
                                            <p:txEl>
                                              <p:pRg end="2" st="2"/>
                                            </p:txEl>
                                          </p:spTgt>
                                        </p:tgtEl>
                                        <p:attrNameLst>
                                          <p:attrName>style.visibility</p:attrName>
                                        </p:attrNameLst>
                                      </p:cBhvr>
                                      <p:to>
                                        <p:strVal val="visible"/>
                                      </p:to>
                                    </p:set>
                                    <p:animEffect filter="fade" transition="in">
                                      <p:cBhvr>
                                        <p:cTn dur="1000"/>
                                        <p:tgtEl>
                                          <p:spTgt spid="55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0">
                                            <p:txEl>
                                              <p:pRg end="3" st="3"/>
                                            </p:txEl>
                                          </p:spTgt>
                                        </p:tgtEl>
                                        <p:attrNameLst>
                                          <p:attrName>style.visibility</p:attrName>
                                        </p:attrNameLst>
                                      </p:cBhvr>
                                      <p:to>
                                        <p:strVal val="visible"/>
                                      </p:to>
                                    </p:set>
                                    <p:animEffect filter="fade" transition="in">
                                      <p:cBhvr>
                                        <p:cTn dur="1000"/>
                                        <p:tgtEl>
                                          <p:spTgt spid="550">
                                            <p:txEl>
                                              <p:pRg end="3" st="3"/>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46"/>
                                        </p:tgtEl>
                                        <p:attrNameLst>
                                          <p:attrName>style.visibility</p:attrName>
                                        </p:attrNameLst>
                                      </p:cBhvr>
                                      <p:to>
                                        <p:strVal val="visible"/>
                                      </p:to>
                                    </p:set>
                                    <p:animEffect filter="fade" transition="in">
                                      <p:cBhvr>
                                        <p:cTn dur="1000"/>
                                        <p:tgtEl>
                                          <p:spTgt spid="5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gtEl>
                                        <p:attrNameLst>
                                          <p:attrName>style.visibility</p:attrName>
                                        </p:attrNameLst>
                                      </p:cBhvr>
                                      <p:to>
                                        <p:strVal val="visible"/>
                                      </p:to>
                                    </p:set>
                                    <p:animEffect filter="fade" transition="in">
                                      <p:cBhvr>
                                        <p:cTn dur="1000"/>
                                        <p:tgtEl>
                                          <p:spTgt spid="553"/>
                                        </p:tgtEl>
                                      </p:cBhvr>
                                    </p:animEffect>
                                  </p:childTnLst>
                                </p:cTn>
                              </p:par>
                              <p:par>
                                <p:cTn fill="hold" nodeType="withEffect" presetClass="entr" presetID="10" presetSubtype="0">
                                  <p:stCondLst>
                                    <p:cond delay="0"/>
                                  </p:stCondLst>
                                  <p:childTnLst>
                                    <p:set>
                                      <p:cBhvr>
                                        <p:cTn dur="1" fill="hold">
                                          <p:stCondLst>
                                            <p:cond delay="0"/>
                                          </p:stCondLst>
                                        </p:cTn>
                                        <p:tgtEl>
                                          <p:spTgt spid="552"/>
                                        </p:tgtEl>
                                        <p:attrNameLst>
                                          <p:attrName>style.visibility</p:attrName>
                                        </p:attrNameLst>
                                      </p:cBhvr>
                                      <p:to>
                                        <p:strVal val="visible"/>
                                      </p:to>
                                    </p:set>
                                    <p:animEffect filter="fade" transition="in">
                                      <p:cBhvr>
                                        <p:cTn dur="1000"/>
                                        <p:tgtEl>
                                          <p:spTgt spid="5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7"/>
                                        </p:tgtEl>
                                        <p:attrNameLst>
                                          <p:attrName>style.visibility</p:attrName>
                                        </p:attrNameLst>
                                      </p:cBhvr>
                                      <p:to>
                                        <p:strVal val="visible"/>
                                      </p:to>
                                    </p:set>
                                    <p:animEffect filter="fade" transition="in">
                                      <p:cBhvr>
                                        <p:cTn dur="1000"/>
                                        <p:tgtEl>
                                          <p:spTgt spid="557"/>
                                        </p:tgtEl>
                                      </p:cBhvr>
                                    </p:animEffect>
                                  </p:childTnLst>
                                </p:cTn>
                              </p:par>
                              <p:par>
                                <p:cTn fill="hold" nodeType="withEffect" presetClass="entr" presetID="10" presetSubtype="0">
                                  <p:stCondLst>
                                    <p:cond delay="0"/>
                                  </p:stCondLst>
                                  <p:childTnLst>
                                    <p:set>
                                      <p:cBhvr>
                                        <p:cTn dur="1" fill="hold">
                                          <p:stCondLst>
                                            <p:cond delay="0"/>
                                          </p:stCondLst>
                                        </p:cTn>
                                        <p:tgtEl>
                                          <p:spTgt spid="556"/>
                                        </p:tgtEl>
                                        <p:attrNameLst>
                                          <p:attrName>style.visibility</p:attrName>
                                        </p:attrNameLst>
                                      </p:cBhvr>
                                      <p:to>
                                        <p:strVal val="visible"/>
                                      </p:to>
                                    </p:set>
                                    <p:animEffect filter="fade" transition="in">
                                      <p:cBhvr>
                                        <p:cTn dur="1000"/>
                                        <p:tgtEl>
                                          <p:spTgt spid="5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4"/>
                                        </p:tgtEl>
                                        <p:attrNameLst>
                                          <p:attrName>style.visibility</p:attrName>
                                        </p:attrNameLst>
                                      </p:cBhvr>
                                      <p:to>
                                        <p:strVal val="visible"/>
                                      </p:to>
                                    </p:set>
                                    <p:animEffect filter="fade" transition="in">
                                      <p:cBhvr>
                                        <p:cTn dur="1000"/>
                                        <p:tgtEl>
                                          <p:spTgt spid="554"/>
                                        </p:tgtEl>
                                      </p:cBhvr>
                                    </p:animEffect>
                                  </p:childTnLst>
                                </p:cTn>
                              </p:par>
                              <p:par>
                                <p:cTn fill="hold" nodeType="withEffect" presetClass="entr" presetID="10" presetSubtype="0">
                                  <p:stCondLst>
                                    <p:cond delay="0"/>
                                  </p:stCondLst>
                                  <p:childTnLst>
                                    <p:set>
                                      <p:cBhvr>
                                        <p:cTn dur="1" fill="hold">
                                          <p:stCondLst>
                                            <p:cond delay="0"/>
                                          </p:stCondLst>
                                        </p:cTn>
                                        <p:tgtEl>
                                          <p:spTgt spid="555"/>
                                        </p:tgtEl>
                                        <p:attrNameLst>
                                          <p:attrName>style.visibility</p:attrName>
                                        </p:attrNameLst>
                                      </p:cBhvr>
                                      <p:to>
                                        <p:strVal val="visible"/>
                                      </p:to>
                                    </p:set>
                                    <p:animEffect filter="fade" transition="in">
                                      <p:cBhvr>
                                        <p:cTn dur="1000"/>
                                        <p:tgtEl>
                                          <p:spTgt spid="5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ge30d653b94_0_449"/>
          <p:cNvSpPr txBox="1"/>
          <p:nvPr>
            <p:ph idx="12" type="sldNum"/>
          </p:nvPr>
        </p:nvSpPr>
        <p:spPr>
          <a:xfrm>
            <a:off x="6934200" y="6166306"/>
            <a:ext cx="2057400" cy="27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sp>
        <p:nvSpPr>
          <p:cNvPr id="564" name="Google Shape;564;ge30d653b94_0_449"/>
          <p:cNvSpPr/>
          <p:nvPr/>
        </p:nvSpPr>
        <p:spPr>
          <a:xfrm>
            <a:off x="274983" y="183874"/>
            <a:ext cx="51351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200">
                <a:solidFill>
                  <a:schemeClr val="dk1"/>
                </a:solidFill>
                <a:latin typeface="Inter"/>
                <a:ea typeface="Inter"/>
                <a:cs typeface="Inter"/>
                <a:sym typeface="Inter"/>
              </a:rPr>
              <a:t>Features Selection/Engineering</a:t>
            </a:r>
            <a:endParaRPr/>
          </a:p>
          <a:p>
            <a:pPr indent="0" lvl="0" marL="0" marR="0" rtl="0" algn="l">
              <a:spcBef>
                <a:spcPts val="0"/>
              </a:spcBef>
              <a:spcAft>
                <a:spcPts val="0"/>
              </a:spcAft>
              <a:buNone/>
            </a:pPr>
            <a:r>
              <a:t/>
            </a:r>
            <a:endParaRPr b="1" sz="1600">
              <a:solidFill>
                <a:schemeClr val="dk1"/>
              </a:solidFill>
              <a:latin typeface="Inter"/>
              <a:ea typeface="Inter"/>
              <a:cs typeface="Inter"/>
              <a:sym typeface="Inter"/>
            </a:endParaRPr>
          </a:p>
        </p:txBody>
      </p:sp>
      <p:cxnSp>
        <p:nvCxnSpPr>
          <p:cNvPr id="565" name="Google Shape;565;ge30d653b94_0_449"/>
          <p:cNvCxnSpPr/>
          <p:nvPr/>
        </p:nvCxnSpPr>
        <p:spPr>
          <a:xfrm>
            <a:off x="304800" y="590550"/>
            <a:ext cx="8597100" cy="0"/>
          </a:xfrm>
          <a:prstGeom prst="straightConnector1">
            <a:avLst/>
          </a:prstGeom>
          <a:noFill/>
          <a:ln cap="flat" cmpd="sng" w="25400">
            <a:solidFill>
              <a:srgbClr val="FAE041"/>
            </a:solidFill>
            <a:prstDash val="solid"/>
            <a:round/>
            <a:headEnd len="sm" w="sm" type="none"/>
            <a:tailEnd len="sm" w="sm" type="none"/>
          </a:ln>
        </p:spPr>
      </p:cxnSp>
      <p:sp>
        <p:nvSpPr>
          <p:cNvPr id="566" name="Google Shape;566;ge30d653b94_0_449"/>
          <p:cNvSpPr txBox="1"/>
          <p:nvPr/>
        </p:nvSpPr>
        <p:spPr>
          <a:xfrm>
            <a:off x="429875" y="1006950"/>
            <a:ext cx="8472000" cy="54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050">
                <a:highlight>
                  <a:srgbClr val="FFFFFF"/>
                </a:highlight>
                <a:latin typeface="Inter"/>
                <a:ea typeface="Inter"/>
                <a:cs typeface="Inter"/>
                <a:sym typeface="Inter"/>
              </a:rPr>
              <a:t>test file | id:</a:t>
            </a:r>
            <a:r>
              <a:rPr lang="en-US" sz="1050">
                <a:highlight>
                  <a:srgbClr val="FFFFFF"/>
                </a:highlight>
                <a:latin typeface="Inter"/>
                <a:ea typeface="Inter"/>
                <a:cs typeface="Inter"/>
                <a:sym typeface="Inter"/>
              </a:rPr>
              <a:t> 8e6996b4-ca08-4c0b-bed2-aaf07a4c6a60 | </a:t>
            </a:r>
            <a:r>
              <a:rPr b="1" lang="en-US" sz="1050">
                <a:highlight>
                  <a:srgbClr val="FFFFFF"/>
                </a:highlight>
                <a:latin typeface="Inter"/>
                <a:ea typeface="Inter"/>
                <a:cs typeface="Inter"/>
                <a:sym typeface="Inter"/>
              </a:rPr>
              <a:t>Sentences in text:</a:t>
            </a:r>
            <a:r>
              <a:rPr lang="en-US" sz="1050">
                <a:highlight>
                  <a:srgbClr val="FFFFFF"/>
                </a:highlight>
                <a:latin typeface="Inter"/>
                <a:ea typeface="Inter"/>
                <a:cs typeface="Inter"/>
                <a:sym typeface="Inter"/>
              </a:rPr>
              <a:t> 388</a:t>
            </a:r>
            <a:endParaRPr sz="1050">
              <a:highlight>
                <a:srgbClr val="FFFFFF"/>
              </a:highlight>
              <a:latin typeface="Inter"/>
              <a:ea typeface="Inter"/>
              <a:cs typeface="Inter"/>
              <a:sym typeface="Inter"/>
            </a:endParaRPr>
          </a:p>
          <a:p>
            <a:pPr indent="0" lvl="0" marL="0" rtl="0" algn="ctr">
              <a:lnSpc>
                <a:spcPct val="115000"/>
              </a:lnSpc>
              <a:spcBef>
                <a:spcPts val="0"/>
              </a:spcBef>
              <a:spcAft>
                <a:spcPts val="0"/>
              </a:spcAft>
              <a:buNone/>
            </a:pPr>
            <a:r>
              <a:rPr b="1" lang="en-US" sz="1150">
                <a:highlight>
                  <a:srgbClr val="FFFFFF"/>
                </a:highlight>
                <a:latin typeface="Inter"/>
                <a:ea typeface="Inter"/>
                <a:cs typeface="Inter"/>
                <a:sym typeface="Inter"/>
              </a:rPr>
              <a:t>NER-TEXTCAT (spaCy)</a:t>
            </a:r>
            <a:endParaRPr b="1" sz="1150">
              <a:highlight>
                <a:srgbClr val="FFFFFF"/>
              </a:highlight>
              <a:latin typeface="Inter"/>
              <a:ea typeface="Inter"/>
              <a:cs typeface="Inter"/>
              <a:sym typeface="Inter"/>
            </a:endParaRPr>
          </a:p>
        </p:txBody>
      </p:sp>
      <p:sp>
        <p:nvSpPr>
          <p:cNvPr id="567" name="Google Shape;567;ge30d653b94_0_449"/>
          <p:cNvSpPr txBox="1"/>
          <p:nvPr/>
        </p:nvSpPr>
        <p:spPr>
          <a:xfrm>
            <a:off x="304800" y="590550"/>
            <a:ext cx="5735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None/>
            </a:pPr>
            <a:r>
              <a:rPr b="1" lang="en-US" sz="2000">
                <a:solidFill>
                  <a:schemeClr val="dk1"/>
                </a:solidFill>
                <a:latin typeface="Inter"/>
                <a:ea typeface="Inter"/>
                <a:cs typeface="Inter"/>
                <a:sym typeface="Inter"/>
              </a:rPr>
              <a:t>Working on the prediction code </a:t>
            </a:r>
            <a:r>
              <a:rPr lang="en-US" sz="2000">
                <a:solidFill>
                  <a:schemeClr val="dk1"/>
                </a:solidFill>
                <a:latin typeface="Inter"/>
                <a:ea typeface="Inter"/>
                <a:cs typeface="Inter"/>
                <a:sym typeface="Inter"/>
              </a:rPr>
              <a:t>(example 3)</a:t>
            </a:r>
            <a:r>
              <a:rPr b="1" lang="en-US" sz="2000">
                <a:solidFill>
                  <a:schemeClr val="dk1"/>
                </a:solidFill>
                <a:latin typeface="Inter"/>
                <a:ea typeface="Inter"/>
                <a:cs typeface="Inter"/>
                <a:sym typeface="Inter"/>
              </a:rPr>
              <a:t>:</a:t>
            </a:r>
            <a:r>
              <a:rPr lang="en-US"/>
              <a:t> </a:t>
            </a:r>
            <a:endParaRPr/>
          </a:p>
        </p:txBody>
      </p:sp>
      <p:sp>
        <p:nvSpPr>
          <p:cNvPr id="568" name="Google Shape;568;ge30d653b94_0_449"/>
          <p:cNvSpPr txBox="1"/>
          <p:nvPr/>
        </p:nvSpPr>
        <p:spPr>
          <a:xfrm>
            <a:off x="5076825" y="5151075"/>
            <a:ext cx="4104300" cy="53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050">
                <a:highlight>
                  <a:srgbClr val="FFFFFF"/>
                </a:highlight>
              </a:rPr>
              <a:t>All String Match Ents:</a:t>
            </a:r>
            <a:r>
              <a:rPr lang="en-US" sz="1050">
                <a:highlight>
                  <a:srgbClr val="FFFFFF"/>
                </a:highlight>
              </a:rPr>
              <a:t>  Rural Urban Continuum Codes,  National Health and Nutrition Examination Survey.</a:t>
            </a:r>
            <a:endParaRPr sz="850">
              <a:highlight>
                <a:srgbClr val="FFFFFF"/>
              </a:highlight>
            </a:endParaRPr>
          </a:p>
        </p:txBody>
      </p:sp>
      <p:pic>
        <p:nvPicPr>
          <p:cNvPr id="569" name="Google Shape;569;ge30d653b94_0_449"/>
          <p:cNvPicPr preferRelativeResize="0"/>
          <p:nvPr/>
        </p:nvPicPr>
        <p:blipFill rotWithShape="1">
          <a:blip r:embed="rId3">
            <a:alphaModFix/>
          </a:blip>
          <a:srcRect b="0" l="0" r="0" t="0"/>
          <a:stretch/>
        </p:blipFill>
        <p:spPr>
          <a:xfrm>
            <a:off x="275039" y="1557832"/>
            <a:ext cx="2925335" cy="3149169"/>
          </a:xfrm>
          <a:prstGeom prst="rect">
            <a:avLst/>
          </a:prstGeom>
          <a:noFill/>
          <a:ln>
            <a:noFill/>
          </a:ln>
        </p:spPr>
      </p:pic>
      <p:sp>
        <p:nvSpPr>
          <p:cNvPr id="570" name="Google Shape;570;ge30d653b94_0_449"/>
          <p:cNvSpPr/>
          <p:nvPr/>
        </p:nvSpPr>
        <p:spPr>
          <a:xfrm>
            <a:off x="274225" y="1554450"/>
            <a:ext cx="2926200" cy="281400"/>
          </a:xfrm>
          <a:prstGeom prst="roundRect">
            <a:avLst>
              <a:gd fmla="val 16667"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1" name="Google Shape;571;ge30d653b94_0_449"/>
          <p:cNvPicPr preferRelativeResize="0"/>
          <p:nvPr/>
        </p:nvPicPr>
        <p:blipFill rotWithShape="1">
          <a:blip r:embed="rId3">
            <a:alphaModFix/>
          </a:blip>
          <a:srcRect b="91068" l="0" r="35765" t="0"/>
          <a:stretch/>
        </p:blipFill>
        <p:spPr>
          <a:xfrm>
            <a:off x="4335775" y="2333250"/>
            <a:ext cx="4530539" cy="717901"/>
          </a:xfrm>
          <a:prstGeom prst="rect">
            <a:avLst/>
          </a:prstGeom>
          <a:noFill/>
          <a:ln>
            <a:noFill/>
          </a:ln>
        </p:spPr>
      </p:pic>
      <p:cxnSp>
        <p:nvCxnSpPr>
          <p:cNvPr id="572" name="Google Shape;572;ge30d653b94_0_449"/>
          <p:cNvCxnSpPr>
            <a:stCxn id="570" idx="3"/>
            <a:endCxn id="571" idx="1"/>
          </p:cNvCxnSpPr>
          <p:nvPr/>
        </p:nvCxnSpPr>
        <p:spPr>
          <a:xfrm>
            <a:off x="3200425" y="1695150"/>
            <a:ext cx="1135500" cy="997200"/>
          </a:xfrm>
          <a:prstGeom prst="straightConnector1">
            <a:avLst/>
          </a:prstGeom>
          <a:noFill/>
          <a:ln cap="flat" cmpd="sng" w="28575">
            <a:solidFill>
              <a:schemeClr val="dk2"/>
            </a:solidFill>
            <a:prstDash val="solid"/>
            <a:round/>
            <a:headEnd len="med" w="med" type="none"/>
            <a:tailEnd len="med" w="med" type="triangle"/>
          </a:ln>
        </p:spPr>
      </p:cxnSp>
      <p:sp>
        <p:nvSpPr>
          <p:cNvPr id="573" name="Google Shape;573;ge30d653b94_0_449"/>
          <p:cNvSpPr txBox="1"/>
          <p:nvPr/>
        </p:nvSpPr>
        <p:spPr>
          <a:xfrm>
            <a:off x="4335775" y="1778125"/>
            <a:ext cx="4530600" cy="565200"/>
          </a:xfrm>
          <a:prstGeom prst="rect">
            <a:avLst/>
          </a:prstGeom>
          <a:solidFill>
            <a:srgbClr val="9FC5E8"/>
          </a:solid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US" sz="1150">
                <a:highlight>
                  <a:srgbClr val="9FC5E8"/>
                </a:highlight>
                <a:latin typeface="Inter"/>
                <a:ea typeface="Inter"/>
                <a:cs typeface="Inter"/>
                <a:sym typeface="Inter"/>
              </a:rPr>
              <a:t>The generated vectors are used to discard repeated datasets between string matching and the NER model.</a:t>
            </a:r>
            <a:endParaRPr sz="1250">
              <a:highlight>
                <a:srgbClr val="9FC5E8"/>
              </a:highlight>
              <a:latin typeface="Inter"/>
              <a:ea typeface="Inter"/>
              <a:cs typeface="Inter"/>
              <a:sym typeface="Inter"/>
            </a:endParaRPr>
          </a:p>
        </p:txBody>
      </p:sp>
      <p:cxnSp>
        <p:nvCxnSpPr>
          <p:cNvPr id="574" name="Google Shape;574;ge30d653b94_0_449"/>
          <p:cNvCxnSpPr>
            <a:endCxn id="571" idx="1"/>
          </p:cNvCxnSpPr>
          <p:nvPr/>
        </p:nvCxnSpPr>
        <p:spPr>
          <a:xfrm flipH="1" rot="10800000">
            <a:off x="1949275" y="2692200"/>
            <a:ext cx="2386500" cy="1265400"/>
          </a:xfrm>
          <a:prstGeom prst="straightConnector1">
            <a:avLst/>
          </a:prstGeom>
          <a:noFill/>
          <a:ln cap="flat" cmpd="sng" w="28575">
            <a:solidFill>
              <a:schemeClr val="dk2"/>
            </a:solidFill>
            <a:prstDash val="solid"/>
            <a:round/>
            <a:headEnd len="med" w="med" type="none"/>
            <a:tailEnd len="med" w="med" type="triangle"/>
          </a:ln>
        </p:spPr>
      </p:cxnSp>
      <p:sp>
        <p:nvSpPr>
          <p:cNvPr id="575" name="Google Shape;575;ge30d653b94_0_449"/>
          <p:cNvSpPr/>
          <p:nvPr/>
        </p:nvSpPr>
        <p:spPr>
          <a:xfrm>
            <a:off x="304800" y="1940850"/>
            <a:ext cx="2926200" cy="492600"/>
          </a:xfrm>
          <a:prstGeom prst="roundRect">
            <a:avLst>
              <a:gd fmla="val 16667"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ge30d653b94_0_449"/>
          <p:cNvSpPr txBox="1"/>
          <p:nvPr/>
        </p:nvSpPr>
        <p:spPr>
          <a:xfrm>
            <a:off x="4335975" y="2306088"/>
            <a:ext cx="4530600" cy="565200"/>
          </a:xfrm>
          <a:prstGeom prst="rect">
            <a:avLst/>
          </a:prstGeom>
          <a:solidFill>
            <a:srgbClr val="9FC5E8"/>
          </a:solid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None/>
            </a:pPr>
            <a:r>
              <a:rPr lang="en-US" sz="1150">
                <a:highlight>
                  <a:srgbClr val="9FC5E8"/>
                </a:highlight>
                <a:latin typeface="Inter"/>
                <a:ea typeface="Inter"/>
                <a:cs typeface="Inter"/>
                <a:sym typeface="Inter"/>
              </a:rPr>
              <a:t>We dive through the sentences with spaCy and those with up to 100 words are selected</a:t>
            </a:r>
            <a:endParaRPr sz="1150">
              <a:highlight>
                <a:srgbClr val="9FC5E8"/>
              </a:highlight>
              <a:latin typeface="Inter"/>
              <a:ea typeface="Inter"/>
              <a:cs typeface="Inter"/>
              <a:sym typeface="Inter"/>
            </a:endParaRPr>
          </a:p>
        </p:txBody>
      </p:sp>
      <p:cxnSp>
        <p:nvCxnSpPr>
          <p:cNvPr id="577" name="Google Shape;577;ge30d653b94_0_449"/>
          <p:cNvCxnSpPr>
            <a:stCxn id="575" idx="3"/>
            <a:endCxn id="578" idx="1"/>
          </p:cNvCxnSpPr>
          <p:nvPr/>
        </p:nvCxnSpPr>
        <p:spPr>
          <a:xfrm>
            <a:off x="3231000" y="2187150"/>
            <a:ext cx="1734900" cy="1251900"/>
          </a:xfrm>
          <a:prstGeom prst="straightConnector1">
            <a:avLst/>
          </a:prstGeom>
          <a:noFill/>
          <a:ln cap="flat" cmpd="sng" w="28575">
            <a:solidFill>
              <a:schemeClr val="dk2"/>
            </a:solidFill>
            <a:prstDash val="solid"/>
            <a:round/>
            <a:headEnd len="med" w="med" type="none"/>
            <a:tailEnd len="med" w="med" type="triangle"/>
          </a:ln>
        </p:spPr>
      </p:cxnSp>
      <p:pic>
        <p:nvPicPr>
          <p:cNvPr id="578" name="Google Shape;578;ge30d653b94_0_449"/>
          <p:cNvPicPr preferRelativeResize="0"/>
          <p:nvPr/>
        </p:nvPicPr>
        <p:blipFill rotWithShape="1">
          <a:blip r:embed="rId3">
            <a:alphaModFix/>
          </a:blip>
          <a:srcRect b="72151" l="0" r="52374" t="12648"/>
          <a:stretch/>
        </p:blipFill>
        <p:spPr>
          <a:xfrm>
            <a:off x="4965950" y="2896050"/>
            <a:ext cx="3161663" cy="1086275"/>
          </a:xfrm>
          <a:prstGeom prst="rect">
            <a:avLst/>
          </a:prstGeom>
          <a:noFill/>
          <a:ln>
            <a:noFill/>
          </a:ln>
        </p:spPr>
      </p:pic>
      <p:grpSp>
        <p:nvGrpSpPr>
          <p:cNvPr id="579" name="Google Shape;579;ge30d653b94_0_449"/>
          <p:cNvGrpSpPr/>
          <p:nvPr/>
        </p:nvGrpSpPr>
        <p:grpSpPr>
          <a:xfrm>
            <a:off x="304800" y="2087800"/>
            <a:ext cx="8561550" cy="2375100"/>
            <a:chOff x="304800" y="2087800"/>
            <a:chExt cx="8561550" cy="2375100"/>
          </a:xfrm>
        </p:grpSpPr>
        <p:sp>
          <p:nvSpPr>
            <p:cNvPr id="580" name="Google Shape;580;ge30d653b94_0_449"/>
            <p:cNvSpPr/>
            <p:nvPr/>
          </p:nvSpPr>
          <p:spPr>
            <a:xfrm>
              <a:off x="304800" y="2401300"/>
              <a:ext cx="2926200" cy="148200"/>
            </a:xfrm>
            <a:prstGeom prst="roundRect">
              <a:avLst>
                <a:gd fmla="val 16667"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1" name="Google Shape;581;ge30d653b94_0_449"/>
            <p:cNvCxnSpPr>
              <a:stCxn id="580" idx="3"/>
              <a:endCxn id="582" idx="1"/>
            </p:cNvCxnSpPr>
            <p:nvPr/>
          </p:nvCxnSpPr>
          <p:spPr>
            <a:xfrm>
              <a:off x="3231000" y="2475400"/>
              <a:ext cx="1104900" cy="800100"/>
            </a:xfrm>
            <a:prstGeom prst="straightConnector1">
              <a:avLst/>
            </a:prstGeom>
            <a:noFill/>
            <a:ln cap="flat" cmpd="sng" w="28575">
              <a:solidFill>
                <a:schemeClr val="dk2"/>
              </a:solidFill>
              <a:prstDash val="solid"/>
              <a:round/>
              <a:headEnd len="med" w="med" type="none"/>
              <a:tailEnd len="med" w="med" type="triangle"/>
            </a:ln>
          </p:spPr>
        </p:cxnSp>
        <p:sp>
          <p:nvSpPr>
            <p:cNvPr id="582" name="Google Shape;582;ge30d653b94_0_449"/>
            <p:cNvSpPr txBox="1"/>
            <p:nvPr/>
          </p:nvSpPr>
          <p:spPr>
            <a:xfrm>
              <a:off x="4335750" y="2087800"/>
              <a:ext cx="4530600" cy="2375100"/>
            </a:xfrm>
            <a:prstGeom prst="rect">
              <a:avLst/>
            </a:prstGeom>
            <a:solidFill>
              <a:srgbClr val="9FC5E8"/>
            </a:solidFill>
            <a:ln>
              <a:noFill/>
            </a:ln>
          </p:spPr>
          <p:txBody>
            <a:bodyPr anchorCtr="0" anchor="t" bIns="91425" lIns="91425" spcFirstLastPara="1" rIns="91425" wrap="square" tIns="91425">
              <a:spAutoFit/>
            </a:bodyPr>
            <a:lstStyle/>
            <a:p>
              <a:pPr indent="-301625" lvl="0" marL="457200" marR="0" rtl="0" algn="l">
                <a:lnSpc>
                  <a:spcPct val="115000"/>
                </a:lnSpc>
                <a:spcBef>
                  <a:spcPts val="0"/>
                </a:spcBef>
                <a:spcAft>
                  <a:spcPts val="0"/>
                </a:spcAft>
                <a:buSzPts val="1150"/>
                <a:buFont typeface="Inter"/>
                <a:buChar char="●"/>
              </a:pPr>
              <a:r>
                <a:rPr lang="en-US" sz="1150">
                  <a:highlight>
                    <a:srgbClr val="9FC5E8"/>
                  </a:highlight>
                  <a:latin typeface="Inter"/>
                  <a:ea typeface="Inter"/>
                  <a:cs typeface="Inter"/>
                  <a:sym typeface="Inter"/>
                </a:rPr>
                <a:t>Here we use </a:t>
              </a:r>
              <a:r>
                <a:rPr b="1" lang="en-US" sz="1150">
                  <a:highlight>
                    <a:srgbClr val="9FC5E8"/>
                  </a:highlight>
                  <a:latin typeface="Inter"/>
                  <a:ea typeface="Inter"/>
                  <a:cs typeface="Inter"/>
                  <a:sym typeface="Inter"/>
                </a:rPr>
                <a:t>TEXTCAT_S </a:t>
              </a:r>
              <a:r>
                <a:rPr lang="en-US" sz="1150">
                  <a:highlight>
                    <a:srgbClr val="9FC5E8"/>
                  </a:highlight>
                  <a:latin typeface="Inter"/>
                  <a:ea typeface="Inter"/>
                  <a:cs typeface="Inter"/>
                  <a:sym typeface="Inter"/>
                </a:rPr>
                <a:t>model. Threshold = 90%</a:t>
              </a:r>
              <a:endParaRPr sz="1150">
                <a:highlight>
                  <a:srgbClr val="9FC5E8"/>
                </a:highlight>
                <a:latin typeface="Inter"/>
                <a:ea typeface="Inter"/>
                <a:cs typeface="Inter"/>
                <a:sym typeface="Inter"/>
              </a:endParaRPr>
            </a:p>
            <a:p>
              <a:pPr indent="-301625" lvl="0" marL="457200" marR="0" rtl="0" algn="l">
                <a:lnSpc>
                  <a:spcPct val="115000"/>
                </a:lnSpc>
                <a:spcBef>
                  <a:spcPts val="0"/>
                </a:spcBef>
                <a:spcAft>
                  <a:spcPts val="0"/>
                </a:spcAft>
                <a:buSzPts val="1150"/>
                <a:buFont typeface="Inter"/>
                <a:buChar char="●"/>
              </a:pPr>
              <a:r>
                <a:rPr b="1" lang="en-US" sz="1150">
                  <a:highlight>
                    <a:srgbClr val="9FC5E8"/>
                  </a:highlight>
                  <a:latin typeface="Inter"/>
                  <a:ea typeface="Inter"/>
                  <a:cs typeface="Inter"/>
                  <a:sym typeface="Inter"/>
                </a:rPr>
                <a:t>12</a:t>
              </a:r>
              <a:r>
                <a:rPr lang="en-US" sz="1150">
                  <a:highlight>
                    <a:srgbClr val="9FC5E8"/>
                  </a:highlight>
                  <a:latin typeface="Inter"/>
                  <a:ea typeface="Inter"/>
                  <a:cs typeface="Inter"/>
                  <a:sym typeface="Inter"/>
                </a:rPr>
                <a:t> sentences were classified as positive from </a:t>
              </a:r>
              <a:r>
                <a:rPr b="1" lang="en-US" sz="1150">
                  <a:highlight>
                    <a:srgbClr val="9FC5E8"/>
                  </a:highlight>
                  <a:latin typeface="Inter"/>
                  <a:ea typeface="Inter"/>
                  <a:cs typeface="Inter"/>
                  <a:sym typeface="Inter"/>
                </a:rPr>
                <a:t>388</a:t>
              </a:r>
              <a:r>
                <a:rPr lang="en-US" sz="1150">
                  <a:highlight>
                    <a:srgbClr val="9FC5E8"/>
                  </a:highlight>
                  <a:latin typeface="Inter"/>
                  <a:ea typeface="Inter"/>
                  <a:cs typeface="Inter"/>
                  <a:sym typeface="Inter"/>
                </a:rPr>
                <a:t>.</a:t>
              </a:r>
              <a:endParaRPr sz="1150">
                <a:highlight>
                  <a:srgbClr val="9FC5E8"/>
                </a:highlight>
                <a:latin typeface="Inter"/>
                <a:ea typeface="Inter"/>
                <a:cs typeface="Inter"/>
                <a:sym typeface="Inter"/>
              </a:endParaRPr>
            </a:p>
            <a:p>
              <a:pPr indent="0" lvl="0" marL="0" marR="0" rtl="0" algn="l">
                <a:lnSpc>
                  <a:spcPct val="115000"/>
                </a:lnSpc>
                <a:spcBef>
                  <a:spcPts val="0"/>
                </a:spcBef>
                <a:spcAft>
                  <a:spcPts val="0"/>
                </a:spcAft>
                <a:buNone/>
              </a:pPr>
              <a:r>
                <a:rPr b="1" lang="en-US" sz="1150">
                  <a:highlight>
                    <a:srgbClr val="9FC5E8"/>
                  </a:highlight>
                  <a:latin typeface="Inter"/>
                  <a:ea typeface="Inter"/>
                  <a:cs typeface="Inter"/>
                  <a:sym typeface="Inter"/>
                </a:rPr>
                <a:t>E.g:</a:t>
              </a:r>
              <a:endParaRPr b="1" sz="1150">
                <a:highlight>
                  <a:srgbClr val="9FC5E8"/>
                </a:highlight>
                <a:latin typeface="Inter"/>
                <a:ea typeface="Inter"/>
                <a:cs typeface="Inter"/>
                <a:sym typeface="Inter"/>
              </a:endParaRPr>
            </a:p>
            <a:p>
              <a:pPr indent="-301625" lvl="0" marL="457200" marR="0" rtl="0" algn="l">
                <a:lnSpc>
                  <a:spcPct val="115000"/>
                </a:lnSpc>
                <a:spcBef>
                  <a:spcPts val="1000"/>
                </a:spcBef>
                <a:spcAft>
                  <a:spcPts val="0"/>
                </a:spcAft>
                <a:buSzPts val="1150"/>
                <a:buFont typeface="Inter"/>
                <a:buAutoNum type="arabicPeriod"/>
              </a:pPr>
              <a:r>
                <a:rPr lang="en-US" sz="1150">
                  <a:highlight>
                    <a:srgbClr val="9FC5E8"/>
                  </a:highlight>
                  <a:latin typeface="Inter"/>
                  <a:ea typeface="Inter"/>
                  <a:cs typeface="Inter"/>
                  <a:sym typeface="Inter"/>
                </a:rPr>
                <a:t>Participants county of residence was linked with the USDA (2013) Rural Urban Continuum Codes (RUCCs)</a:t>
              </a:r>
              <a:endParaRPr sz="1150">
                <a:highlight>
                  <a:srgbClr val="9FC5E8"/>
                </a:highlight>
                <a:latin typeface="Inter"/>
                <a:ea typeface="Inter"/>
                <a:cs typeface="Inter"/>
                <a:sym typeface="Inter"/>
              </a:endParaRPr>
            </a:p>
            <a:p>
              <a:pPr indent="-301625" lvl="0" marL="457200" marR="0" rtl="0" algn="l">
                <a:lnSpc>
                  <a:spcPct val="115000"/>
                </a:lnSpc>
                <a:spcBef>
                  <a:spcPts val="1000"/>
                </a:spcBef>
                <a:spcAft>
                  <a:spcPts val="0"/>
                </a:spcAft>
                <a:buSzPts val="1150"/>
                <a:buFont typeface="Inter"/>
                <a:buAutoNum type="arabicPeriod"/>
              </a:pPr>
              <a:r>
                <a:rPr lang="en-US" sz="1150">
                  <a:highlight>
                    <a:srgbClr val="9FC5E8"/>
                  </a:highlight>
                  <a:latin typeface="Inter"/>
                  <a:ea typeface="Inter"/>
                  <a:cs typeface="Inter"/>
                  <a:sym typeface="Inter"/>
                </a:rPr>
                <a:t>What We Eat in America methodology used in the National Health and Nutrition Examination Survey national food survey (USDA 2016).</a:t>
              </a:r>
              <a:endParaRPr sz="1150">
                <a:highlight>
                  <a:srgbClr val="9FC5E8"/>
                </a:highlight>
                <a:latin typeface="Inter"/>
                <a:ea typeface="Inter"/>
                <a:cs typeface="Inter"/>
                <a:sym typeface="Inter"/>
              </a:endParaRPr>
            </a:p>
            <a:p>
              <a:pPr indent="-301625" lvl="0" marL="457200" marR="0" rtl="0" algn="l">
                <a:lnSpc>
                  <a:spcPct val="115000"/>
                </a:lnSpc>
                <a:spcBef>
                  <a:spcPts val="1000"/>
                </a:spcBef>
                <a:spcAft>
                  <a:spcPts val="0"/>
                </a:spcAft>
                <a:buSzPts val="1150"/>
                <a:buFont typeface="Inter"/>
                <a:buAutoNum type="arabicPeriod"/>
              </a:pPr>
              <a:r>
                <a:rPr lang="en-US" sz="1150">
                  <a:highlight>
                    <a:srgbClr val="9FC5E8"/>
                  </a:highlight>
                  <a:latin typeface="Inter"/>
                  <a:ea typeface="Inter"/>
                  <a:cs typeface="Inter"/>
                  <a:sym typeface="Inter"/>
                </a:rPr>
                <a:t>The analysis of the CES data utilized food categories.</a:t>
              </a:r>
              <a:endParaRPr sz="1150">
                <a:highlight>
                  <a:srgbClr val="9FC5E8"/>
                </a:highlight>
                <a:latin typeface="Inter"/>
                <a:ea typeface="Inter"/>
                <a:cs typeface="Inter"/>
                <a:sym typeface="Inter"/>
              </a:endParaRPr>
            </a:p>
          </p:txBody>
        </p:sp>
      </p:grpSp>
      <p:grpSp>
        <p:nvGrpSpPr>
          <p:cNvPr id="583" name="Google Shape;583;ge30d653b94_0_449"/>
          <p:cNvGrpSpPr/>
          <p:nvPr/>
        </p:nvGrpSpPr>
        <p:grpSpPr>
          <a:xfrm>
            <a:off x="304800" y="2505051"/>
            <a:ext cx="8561550" cy="2132161"/>
            <a:chOff x="224500" y="1846664"/>
            <a:chExt cx="8561550" cy="2132161"/>
          </a:xfrm>
        </p:grpSpPr>
        <p:sp>
          <p:nvSpPr>
            <p:cNvPr id="584" name="Google Shape;584;ge30d653b94_0_449"/>
            <p:cNvSpPr/>
            <p:nvPr/>
          </p:nvSpPr>
          <p:spPr>
            <a:xfrm>
              <a:off x="224500" y="1846664"/>
              <a:ext cx="2926200" cy="666900"/>
            </a:xfrm>
            <a:prstGeom prst="roundRect">
              <a:avLst>
                <a:gd fmla="val 16667"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5" name="Google Shape;585;ge30d653b94_0_449"/>
            <p:cNvCxnSpPr>
              <a:stCxn id="584" idx="3"/>
              <a:endCxn id="586" idx="1"/>
            </p:cNvCxnSpPr>
            <p:nvPr/>
          </p:nvCxnSpPr>
          <p:spPr>
            <a:xfrm>
              <a:off x="3150700" y="2180114"/>
              <a:ext cx="1104900" cy="905400"/>
            </a:xfrm>
            <a:prstGeom prst="straightConnector1">
              <a:avLst/>
            </a:prstGeom>
            <a:noFill/>
            <a:ln cap="flat" cmpd="sng" w="28575">
              <a:solidFill>
                <a:schemeClr val="dk2"/>
              </a:solidFill>
              <a:prstDash val="solid"/>
              <a:round/>
              <a:headEnd len="med" w="med" type="none"/>
              <a:tailEnd len="med" w="med" type="triangle"/>
            </a:ln>
          </p:spPr>
        </p:cxnSp>
        <p:sp>
          <p:nvSpPr>
            <p:cNvPr id="586" name="Google Shape;586;ge30d653b94_0_449"/>
            <p:cNvSpPr txBox="1"/>
            <p:nvPr/>
          </p:nvSpPr>
          <p:spPr>
            <a:xfrm>
              <a:off x="4255450" y="2192325"/>
              <a:ext cx="4530600" cy="1786500"/>
            </a:xfrm>
            <a:prstGeom prst="rect">
              <a:avLst/>
            </a:prstGeom>
            <a:solidFill>
              <a:srgbClr val="9FC5E8"/>
            </a:solid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None/>
              </a:pPr>
              <a:r>
                <a:rPr lang="en-US" sz="1150">
                  <a:highlight>
                    <a:srgbClr val="9FC5E8"/>
                  </a:highlight>
                  <a:latin typeface="Inter"/>
                  <a:ea typeface="Inter"/>
                  <a:cs typeface="Inter"/>
                  <a:sym typeface="Inter"/>
                </a:rPr>
                <a:t>Here we use </a:t>
              </a:r>
              <a:r>
                <a:rPr b="1" lang="en-US" sz="1150">
                  <a:highlight>
                    <a:srgbClr val="9FC5E8"/>
                  </a:highlight>
                  <a:latin typeface="Inter"/>
                  <a:ea typeface="Inter"/>
                  <a:cs typeface="Inter"/>
                  <a:sym typeface="Inter"/>
                </a:rPr>
                <a:t>NER </a:t>
              </a:r>
              <a:r>
                <a:rPr lang="en-US" sz="1150">
                  <a:highlight>
                    <a:srgbClr val="9FC5E8"/>
                  </a:highlight>
                  <a:latin typeface="Inter"/>
                  <a:ea typeface="Inter"/>
                  <a:cs typeface="Inter"/>
                  <a:sym typeface="Inter"/>
                </a:rPr>
                <a:t>model.</a:t>
              </a:r>
              <a:endParaRPr sz="1150">
                <a:highlight>
                  <a:srgbClr val="9FC5E8"/>
                </a:highlight>
                <a:latin typeface="Inter"/>
                <a:ea typeface="Inter"/>
                <a:cs typeface="Inter"/>
                <a:sym typeface="Inter"/>
              </a:endParaRPr>
            </a:p>
            <a:p>
              <a:pPr indent="0" lvl="0" marL="0" marR="0" rtl="0" algn="l">
                <a:lnSpc>
                  <a:spcPct val="115000"/>
                </a:lnSpc>
                <a:spcBef>
                  <a:spcPts val="0"/>
                </a:spcBef>
                <a:spcAft>
                  <a:spcPts val="0"/>
                </a:spcAft>
                <a:buNone/>
              </a:pPr>
              <a:r>
                <a:rPr b="1" lang="en-US" sz="1150">
                  <a:highlight>
                    <a:srgbClr val="9FC5E8"/>
                  </a:highlight>
                  <a:latin typeface="Inter"/>
                  <a:ea typeface="Inter"/>
                  <a:cs typeface="Inter"/>
                  <a:sym typeface="Inter"/>
                </a:rPr>
                <a:t>NER found</a:t>
              </a:r>
              <a:endParaRPr b="1" sz="1150">
                <a:highlight>
                  <a:srgbClr val="9FC5E8"/>
                </a:highlight>
                <a:latin typeface="Inter"/>
                <a:ea typeface="Inter"/>
                <a:cs typeface="Inter"/>
                <a:sym typeface="Inter"/>
              </a:endParaRPr>
            </a:p>
            <a:p>
              <a:pPr indent="-301625" lvl="0" marL="457200" marR="0" rtl="0" algn="l">
                <a:lnSpc>
                  <a:spcPct val="115000"/>
                </a:lnSpc>
                <a:spcBef>
                  <a:spcPts val="0"/>
                </a:spcBef>
                <a:spcAft>
                  <a:spcPts val="0"/>
                </a:spcAft>
                <a:buClr>
                  <a:srgbClr val="FF0000"/>
                </a:buClr>
                <a:buSzPts val="1150"/>
                <a:buFont typeface="Inter"/>
                <a:buAutoNum type="arabicPeriod"/>
              </a:pPr>
              <a:r>
                <a:rPr lang="en-US" sz="1150">
                  <a:solidFill>
                    <a:srgbClr val="FF0000"/>
                  </a:solidFill>
                  <a:highlight>
                    <a:srgbClr val="9FC5E8"/>
                  </a:highlight>
                  <a:latin typeface="Inter"/>
                  <a:ea typeface="Inter"/>
                  <a:cs typeface="Inter"/>
                  <a:sym typeface="Inter"/>
                </a:rPr>
                <a:t>CES (CES was not on the ruler list, but it was on the Abrv list)</a:t>
              </a:r>
              <a:endParaRPr sz="1150">
                <a:solidFill>
                  <a:srgbClr val="FF0000"/>
                </a:solidFill>
                <a:highlight>
                  <a:srgbClr val="9FC5E8"/>
                </a:highlight>
                <a:latin typeface="Inter"/>
                <a:ea typeface="Inter"/>
                <a:cs typeface="Inter"/>
                <a:sym typeface="Inter"/>
              </a:endParaRPr>
            </a:p>
            <a:p>
              <a:pPr indent="-301625" lvl="0" marL="457200" marR="0" rtl="0" algn="l">
                <a:lnSpc>
                  <a:spcPct val="115000"/>
                </a:lnSpc>
                <a:spcBef>
                  <a:spcPts val="0"/>
                </a:spcBef>
                <a:spcAft>
                  <a:spcPts val="0"/>
                </a:spcAft>
                <a:buClr>
                  <a:srgbClr val="FF0000"/>
                </a:buClr>
                <a:buSzPts val="1150"/>
                <a:buFont typeface="Inter"/>
                <a:buAutoNum type="arabicPeriod"/>
              </a:pPr>
              <a:r>
                <a:rPr lang="en-US" sz="1150">
                  <a:solidFill>
                    <a:srgbClr val="FF0000"/>
                  </a:solidFill>
                  <a:highlight>
                    <a:srgbClr val="9FC5E8"/>
                  </a:highlight>
                  <a:latin typeface="Inter"/>
                  <a:ea typeface="Inter"/>
                  <a:cs typeface="Inter"/>
                  <a:sym typeface="Inter"/>
                </a:rPr>
                <a:t>IRI (same as above)</a:t>
              </a:r>
              <a:endParaRPr sz="1150">
                <a:solidFill>
                  <a:srgbClr val="FF0000"/>
                </a:solidFill>
                <a:highlight>
                  <a:srgbClr val="9FC5E8"/>
                </a:highlight>
                <a:latin typeface="Inter"/>
                <a:ea typeface="Inter"/>
                <a:cs typeface="Inter"/>
                <a:sym typeface="Inter"/>
              </a:endParaRPr>
            </a:p>
            <a:p>
              <a:pPr indent="-301625" lvl="0" marL="457200" marR="0" rtl="0" algn="l">
                <a:lnSpc>
                  <a:spcPct val="115000"/>
                </a:lnSpc>
                <a:spcBef>
                  <a:spcPts val="0"/>
                </a:spcBef>
                <a:spcAft>
                  <a:spcPts val="0"/>
                </a:spcAft>
                <a:buSzPts val="1150"/>
                <a:buFont typeface="Inter"/>
                <a:buAutoNum type="arabicPeriod"/>
              </a:pPr>
              <a:r>
                <a:rPr lang="en-US" sz="1150">
                  <a:highlight>
                    <a:srgbClr val="9FC5E8"/>
                  </a:highlight>
                  <a:latin typeface="Inter"/>
                  <a:ea typeface="Inter"/>
                  <a:cs typeface="Inter"/>
                  <a:sym typeface="Inter"/>
                </a:rPr>
                <a:t>Rural Urban Continuum Codes</a:t>
              </a:r>
              <a:endParaRPr sz="1150">
                <a:highlight>
                  <a:srgbClr val="9FC5E8"/>
                </a:highlight>
                <a:latin typeface="Inter"/>
                <a:ea typeface="Inter"/>
                <a:cs typeface="Inter"/>
                <a:sym typeface="Inter"/>
              </a:endParaRPr>
            </a:p>
            <a:p>
              <a:pPr indent="-301625" lvl="0" marL="457200" marR="0" rtl="0" algn="l">
                <a:lnSpc>
                  <a:spcPct val="115000"/>
                </a:lnSpc>
                <a:spcBef>
                  <a:spcPts val="0"/>
                </a:spcBef>
                <a:spcAft>
                  <a:spcPts val="0"/>
                </a:spcAft>
                <a:buSzPts val="1150"/>
                <a:buFont typeface="Inter"/>
                <a:buAutoNum type="arabicPeriod"/>
              </a:pPr>
              <a:r>
                <a:rPr lang="en-US" sz="1150">
                  <a:highlight>
                    <a:srgbClr val="9FC5E8"/>
                  </a:highlight>
                  <a:latin typeface="Inter"/>
                  <a:ea typeface="Inter"/>
                  <a:cs typeface="Inter"/>
                  <a:sym typeface="Inter"/>
                </a:rPr>
                <a:t>National Health and Nutrition Examination Survey</a:t>
              </a:r>
              <a:endParaRPr sz="1150">
                <a:highlight>
                  <a:srgbClr val="9FC5E8"/>
                </a:highlight>
                <a:latin typeface="Inter"/>
                <a:ea typeface="Inter"/>
                <a:cs typeface="Inter"/>
                <a:sym typeface="Inter"/>
              </a:endParaRPr>
            </a:p>
            <a:p>
              <a:pPr indent="0" lvl="0" marL="0" marR="0" rtl="0" algn="l">
                <a:lnSpc>
                  <a:spcPct val="115000"/>
                </a:lnSpc>
                <a:spcBef>
                  <a:spcPts val="0"/>
                </a:spcBef>
                <a:spcAft>
                  <a:spcPts val="0"/>
                </a:spcAft>
                <a:buNone/>
              </a:pPr>
              <a:r>
                <a:t/>
              </a:r>
              <a:endParaRPr sz="1150">
                <a:highlight>
                  <a:srgbClr val="9FC5E8"/>
                </a:highlight>
                <a:latin typeface="Inter"/>
                <a:ea typeface="Inter"/>
                <a:cs typeface="Inter"/>
                <a:sym typeface="Inter"/>
              </a:endParaRPr>
            </a:p>
          </p:txBody>
        </p:sp>
      </p:grpSp>
      <p:grpSp>
        <p:nvGrpSpPr>
          <p:cNvPr id="587" name="Google Shape;587;ge30d653b94_0_449"/>
          <p:cNvGrpSpPr/>
          <p:nvPr/>
        </p:nvGrpSpPr>
        <p:grpSpPr>
          <a:xfrm>
            <a:off x="291225" y="2537350"/>
            <a:ext cx="8575125" cy="1583100"/>
            <a:chOff x="224500" y="1639300"/>
            <a:chExt cx="8575125" cy="1583100"/>
          </a:xfrm>
        </p:grpSpPr>
        <p:sp>
          <p:nvSpPr>
            <p:cNvPr id="588" name="Google Shape;588;ge30d653b94_0_449"/>
            <p:cNvSpPr/>
            <p:nvPr/>
          </p:nvSpPr>
          <p:spPr>
            <a:xfrm>
              <a:off x="224500" y="1934999"/>
              <a:ext cx="2926200" cy="578700"/>
            </a:xfrm>
            <a:prstGeom prst="roundRect">
              <a:avLst>
                <a:gd fmla="val 16667"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9" name="Google Shape;589;ge30d653b94_0_449"/>
            <p:cNvCxnSpPr>
              <a:stCxn id="588" idx="3"/>
              <a:endCxn id="590" idx="1"/>
            </p:cNvCxnSpPr>
            <p:nvPr/>
          </p:nvCxnSpPr>
          <p:spPr>
            <a:xfrm>
              <a:off x="3150700" y="2224349"/>
              <a:ext cx="1118400" cy="206400"/>
            </a:xfrm>
            <a:prstGeom prst="straightConnector1">
              <a:avLst/>
            </a:prstGeom>
            <a:noFill/>
            <a:ln cap="flat" cmpd="sng" w="28575">
              <a:solidFill>
                <a:schemeClr val="dk2"/>
              </a:solidFill>
              <a:prstDash val="solid"/>
              <a:round/>
              <a:headEnd len="med" w="med" type="none"/>
              <a:tailEnd len="med" w="med" type="triangle"/>
            </a:ln>
          </p:spPr>
        </p:cxnSp>
        <p:sp>
          <p:nvSpPr>
            <p:cNvPr id="590" name="Google Shape;590;ge30d653b94_0_449"/>
            <p:cNvSpPr txBox="1"/>
            <p:nvPr/>
          </p:nvSpPr>
          <p:spPr>
            <a:xfrm>
              <a:off x="4269025" y="1639300"/>
              <a:ext cx="4530600" cy="1583100"/>
            </a:xfrm>
            <a:prstGeom prst="rect">
              <a:avLst/>
            </a:prstGeom>
            <a:solidFill>
              <a:srgbClr val="9FC5E8"/>
            </a:solid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None/>
              </a:pPr>
              <a:r>
                <a:rPr lang="en-US" sz="1150">
                  <a:highlight>
                    <a:srgbClr val="9FC5E8"/>
                  </a:highlight>
                  <a:latin typeface="Inter"/>
                  <a:ea typeface="Inter"/>
                  <a:cs typeface="Inter"/>
                  <a:sym typeface="Inter"/>
                </a:rPr>
                <a:t>So here we use the long form of the </a:t>
              </a:r>
              <a:r>
                <a:rPr b="1" lang="en-US" sz="1150">
                  <a:highlight>
                    <a:srgbClr val="9FC5E8"/>
                  </a:highlight>
                  <a:latin typeface="Inter"/>
                  <a:ea typeface="Inter"/>
                  <a:cs typeface="Inter"/>
                  <a:sym typeface="Inter"/>
                </a:rPr>
                <a:t>Abrv</a:t>
              </a:r>
              <a:r>
                <a:rPr lang="en-US" sz="1150">
                  <a:highlight>
                    <a:srgbClr val="9FC5E8"/>
                  </a:highlight>
                  <a:latin typeface="Inter"/>
                  <a:ea typeface="Inter"/>
                  <a:cs typeface="Inter"/>
                  <a:sym typeface="Inter"/>
                </a:rPr>
                <a:t> list and pass it through the </a:t>
              </a:r>
              <a:r>
                <a:rPr b="1" lang="en-US" sz="1150">
                  <a:highlight>
                    <a:srgbClr val="9FC5E8"/>
                  </a:highlight>
                  <a:latin typeface="Inter"/>
                  <a:ea typeface="Inter"/>
                  <a:cs typeface="Inter"/>
                  <a:sym typeface="Inter"/>
                </a:rPr>
                <a:t>TEXTCAT_D</a:t>
              </a:r>
              <a:r>
                <a:rPr lang="en-US" sz="1150">
                  <a:highlight>
                    <a:srgbClr val="9FC5E8"/>
                  </a:highlight>
                  <a:latin typeface="Inter"/>
                  <a:ea typeface="Inter"/>
                  <a:cs typeface="Inter"/>
                  <a:sym typeface="Inter"/>
                </a:rPr>
                <a:t>, if the threshold is greater than 95%, we keep the dataset.</a:t>
              </a:r>
              <a:endParaRPr sz="1150">
                <a:highlight>
                  <a:srgbClr val="9FC5E8"/>
                </a:highlight>
                <a:latin typeface="Inter"/>
                <a:ea typeface="Inter"/>
                <a:cs typeface="Inter"/>
                <a:sym typeface="Inter"/>
              </a:endParaRPr>
            </a:p>
            <a:p>
              <a:pPr indent="0" lvl="0" marL="0" marR="0" rtl="0" algn="l">
                <a:lnSpc>
                  <a:spcPct val="115000"/>
                </a:lnSpc>
                <a:spcBef>
                  <a:spcPts val="0"/>
                </a:spcBef>
                <a:spcAft>
                  <a:spcPts val="0"/>
                </a:spcAft>
                <a:buNone/>
              </a:pPr>
              <a:r>
                <a:rPr b="1" lang="en-US" sz="1150">
                  <a:highlight>
                    <a:srgbClr val="9FC5E8"/>
                  </a:highlight>
                  <a:latin typeface="Inter"/>
                  <a:ea typeface="Inter"/>
                  <a:cs typeface="Inter"/>
                  <a:sym typeface="Inter"/>
                </a:rPr>
                <a:t>DATASET found</a:t>
              </a:r>
              <a:endParaRPr b="1" sz="1150">
                <a:highlight>
                  <a:srgbClr val="9FC5E8"/>
                </a:highlight>
                <a:latin typeface="Inter"/>
                <a:ea typeface="Inter"/>
                <a:cs typeface="Inter"/>
                <a:sym typeface="Inter"/>
              </a:endParaRPr>
            </a:p>
            <a:p>
              <a:pPr indent="0" lvl="0" marL="457200" marR="0" rtl="0" algn="l">
                <a:lnSpc>
                  <a:spcPct val="115000"/>
                </a:lnSpc>
                <a:spcBef>
                  <a:spcPts val="0"/>
                </a:spcBef>
                <a:spcAft>
                  <a:spcPts val="0"/>
                </a:spcAft>
                <a:buNone/>
              </a:pPr>
              <a:r>
                <a:rPr lang="en-US" sz="1150">
                  <a:solidFill>
                    <a:schemeClr val="dk2"/>
                  </a:solidFill>
                  <a:highlight>
                    <a:srgbClr val="9FC5E8"/>
                  </a:highlight>
                  <a:latin typeface="Inter"/>
                  <a:ea typeface="Inter"/>
                  <a:cs typeface="Inter"/>
                  <a:sym typeface="Inter"/>
                </a:rPr>
                <a:t>print(data_vs_org, data_vs_org.cats['SI'])</a:t>
              </a:r>
              <a:endParaRPr sz="1150">
                <a:solidFill>
                  <a:schemeClr val="dk2"/>
                </a:solidFill>
                <a:highlight>
                  <a:srgbClr val="9FC5E8"/>
                </a:highlight>
                <a:latin typeface="Inter"/>
                <a:ea typeface="Inter"/>
                <a:cs typeface="Inter"/>
                <a:sym typeface="Inter"/>
              </a:endParaRPr>
            </a:p>
            <a:p>
              <a:pPr indent="0" lvl="0" marL="457200" marR="0" rtl="0" algn="l">
                <a:lnSpc>
                  <a:spcPct val="115000"/>
                </a:lnSpc>
                <a:spcBef>
                  <a:spcPts val="0"/>
                </a:spcBef>
                <a:spcAft>
                  <a:spcPts val="0"/>
                </a:spcAft>
                <a:buNone/>
              </a:pPr>
              <a:r>
                <a:rPr b="1" lang="en-US" sz="1150">
                  <a:solidFill>
                    <a:schemeClr val="dk1"/>
                  </a:solidFill>
                  <a:highlight>
                    <a:srgbClr val="00FF00"/>
                  </a:highlight>
                  <a:latin typeface="Inter"/>
                  <a:ea typeface="Inter"/>
                  <a:cs typeface="Inter"/>
                  <a:sym typeface="Inter"/>
                </a:rPr>
                <a:t>['CES', 'Consumer Expenditure Survey'] - 99%</a:t>
              </a:r>
              <a:endParaRPr b="1" sz="1150">
                <a:solidFill>
                  <a:schemeClr val="dk1"/>
                </a:solidFill>
                <a:highlight>
                  <a:srgbClr val="00FF00"/>
                </a:highlight>
                <a:latin typeface="Inter"/>
                <a:ea typeface="Inter"/>
                <a:cs typeface="Inter"/>
                <a:sym typeface="Inter"/>
              </a:endParaRPr>
            </a:p>
            <a:p>
              <a:pPr indent="0" lvl="0" marL="457200" marR="0" rtl="0" algn="l">
                <a:lnSpc>
                  <a:spcPct val="115000"/>
                </a:lnSpc>
                <a:spcBef>
                  <a:spcPts val="0"/>
                </a:spcBef>
                <a:spcAft>
                  <a:spcPts val="0"/>
                </a:spcAft>
                <a:buNone/>
              </a:pPr>
              <a:r>
                <a:rPr b="1" lang="en-US" sz="1150">
                  <a:solidFill>
                    <a:schemeClr val="dk1"/>
                  </a:solidFill>
                  <a:highlight>
                    <a:srgbClr val="FF0000"/>
                  </a:highlight>
                  <a:latin typeface="Inter"/>
                  <a:ea typeface="Inter"/>
                  <a:cs typeface="Inter"/>
                  <a:sym typeface="Inter"/>
                </a:rPr>
                <a:t>['IRI', 'Information Resource Incorporated'] - 15%</a:t>
              </a:r>
              <a:endParaRPr sz="1150">
                <a:highlight>
                  <a:srgbClr val="9FC5E8"/>
                </a:highlight>
                <a:latin typeface="Inter"/>
                <a:ea typeface="Inter"/>
                <a:cs typeface="Inter"/>
                <a:sym typeface="Inter"/>
              </a:endParaRPr>
            </a:p>
          </p:txBody>
        </p:sp>
      </p:grpSp>
      <p:sp>
        <p:nvSpPr>
          <p:cNvPr id="591" name="Google Shape;591;ge30d653b94_0_449"/>
          <p:cNvSpPr txBox="1"/>
          <p:nvPr/>
        </p:nvSpPr>
        <p:spPr>
          <a:xfrm>
            <a:off x="4183350" y="2616325"/>
            <a:ext cx="4530600" cy="1169100"/>
          </a:xfrm>
          <a:prstGeom prst="rect">
            <a:avLst/>
          </a:prstGeom>
          <a:solidFill>
            <a:srgbClr val="FF9900"/>
          </a:solidFill>
          <a:ln>
            <a:noFill/>
          </a:ln>
        </p:spPr>
        <p:txBody>
          <a:bodyPr anchorCtr="0" anchor="t" bIns="91425" lIns="91425" spcFirstLastPara="1" rIns="91425" wrap="square" tIns="91425">
            <a:spAutoFit/>
          </a:bodyPr>
          <a:lstStyle/>
          <a:p>
            <a:pPr indent="0" lvl="0" marL="0" marR="0" rtl="0" algn="ctr">
              <a:lnSpc>
                <a:spcPct val="115000"/>
              </a:lnSpc>
              <a:spcBef>
                <a:spcPts val="1000"/>
              </a:spcBef>
              <a:spcAft>
                <a:spcPts val="0"/>
              </a:spcAft>
              <a:buNone/>
            </a:pPr>
            <a:r>
              <a:rPr b="1" lang="en-US" sz="1250">
                <a:latin typeface="Inter"/>
                <a:ea typeface="Inter"/>
                <a:cs typeface="Inter"/>
                <a:sym typeface="Inter"/>
              </a:rPr>
              <a:t>Finally, our positive datasets were:</a:t>
            </a:r>
            <a:endParaRPr b="1" sz="1250">
              <a:latin typeface="Inter"/>
              <a:ea typeface="Inter"/>
              <a:cs typeface="Inter"/>
              <a:sym typeface="Inter"/>
            </a:endParaRPr>
          </a:p>
          <a:p>
            <a:pPr indent="0" lvl="0" marL="0" marR="0" rtl="0" algn="ctr">
              <a:lnSpc>
                <a:spcPct val="115000"/>
              </a:lnSpc>
              <a:spcBef>
                <a:spcPts val="1000"/>
              </a:spcBef>
              <a:spcAft>
                <a:spcPts val="1000"/>
              </a:spcAft>
              <a:buNone/>
            </a:pPr>
            <a:r>
              <a:rPr lang="en-US" sz="1250">
                <a:latin typeface="Inter"/>
                <a:ea typeface="Inter"/>
                <a:cs typeface="Inter"/>
                <a:sym typeface="Inter"/>
              </a:rPr>
              <a:t>{'rural urban continuum codes ruccs', 'ruccs', 'consumer expenditure survey', 'ces', 'national health and nutrition examination survey'}</a:t>
            </a:r>
            <a:endParaRPr sz="1250">
              <a:latin typeface="Inter"/>
              <a:ea typeface="Inter"/>
              <a:cs typeface="Inter"/>
              <a:sym typeface="Int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567"/>
                                        </p:tgtEl>
                                        <p:attrNameLst>
                                          <p:attrName>style.visibility</p:attrName>
                                        </p:attrNameLst>
                                      </p:cBhvr>
                                      <p:to>
                                        <p:strVal val="visible"/>
                                      </p:to>
                                    </p:set>
                                    <p:animEffect filter="fade" transition="in">
                                      <p:cBhvr>
                                        <p:cTn dur="1000"/>
                                        <p:tgtEl>
                                          <p:spTgt spid="56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66">
                                            <p:txEl>
                                              <p:pRg end="0" st="0"/>
                                            </p:txEl>
                                          </p:spTgt>
                                        </p:tgtEl>
                                        <p:attrNameLst>
                                          <p:attrName>style.visibility</p:attrName>
                                        </p:attrNameLst>
                                      </p:cBhvr>
                                      <p:to>
                                        <p:strVal val="visible"/>
                                      </p:to>
                                    </p:set>
                                    <p:animEffect filter="fade" transition="in">
                                      <p:cBhvr>
                                        <p:cTn dur="1000"/>
                                        <p:tgtEl>
                                          <p:spTgt spid="566">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566">
                                            <p:txEl>
                                              <p:pRg end="1" st="1"/>
                                            </p:txEl>
                                          </p:spTgt>
                                        </p:tgtEl>
                                        <p:attrNameLst>
                                          <p:attrName>style.visibility</p:attrName>
                                        </p:attrNameLst>
                                      </p:cBhvr>
                                      <p:to>
                                        <p:strVal val="visible"/>
                                      </p:to>
                                    </p:set>
                                    <p:animEffect filter="fade" transition="in">
                                      <p:cBhvr>
                                        <p:cTn dur="1000"/>
                                        <p:tgtEl>
                                          <p:spTgt spid="566">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569"/>
                                        </p:tgtEl>
                                        <p:attrNameLst>
                                          <p:attrName>style.visibility</p:attrName>
                                        </p:attrNameLst>
                                      </p:cBhvr>
                                      <p:to>
                                        <p:strVal val="visible"/>
                                      </p:to>
                                    </p:set>
                                    <p:animEffect filter="fade" transition="in">
                                      <p:cBhvr>
                                        <p:cTn dur="1000"/>
                                        <p:tgtEl>
                                          <p:spTgt spid="569"/>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570"/>
                                        </p:tgtEl>
                                        <p:attrNameLst>
                                          <p:attrName>style.visibility</p:attrName>
                                        </p:attrNameLst>
                                      </p:cBhvr>
                                      <p:to>
                                        <p:strVal val="visible"/>
                                      </p:to>
                                    </p:set>
                                    <p:animEffect filter="fade" transition="in">
                                      <p:cBhvr>
                                        <p:cTn dur="1000"/>
                                        <p:tgtEl>
                                          <p:spTgt spid="570"/>
                                        </p:tgtEl>
                                      </p:cBhvr>
                                    </p:animEffect>
                                  </p:childTnLst>
                                </p:cTn>
                              </p:par>
                              <p:par>
                                <p:cTn fill="hold" nodeType="withEffect" presetClass="entr" presetID="10" presetSubtype="0">
                                  <p:stCondLst>
                                    <p:cond delay="0"/>
                                  </p:stCondLst>
                                  <p:childTnLst>
                                    <p:set>
                                      <p:cBhvr>
                                        <p:cTn dur="1" fill="hold">
                                          <p:stCondLst>
                                            <p:cond delay="0"/>
                                          </p:stCondLst>
                                        </p:cTn>
                                        <p:tgtEl>
                                          <p:spTgt spid="572"/>
                                        </p:tgtEl>
                                        <p:attrNameLst>
                                          <p:attrName>style.visibility</p:attrName>
                                        </p:attrNameLst>
                                      </p:cBhvr>
                                      <p:to>
                                        <p:strVal val="visible"/>
                                      </p:to>
                                    </p:set>
                                    <p:animEffect filter="fade" transition="in">
                                      <p:cBhvr>
                                        <p:cTn dur="1000"/>
                                        <p:tgtEl>
                                          <p:spTgt spid="572"/>
                                        </p:tgtEl>
                                      </p:cBhvr>
                                    </p:animEffect>
                                  </p:childTnLst>
                                </p:cTn>
                              </p:par>
                              <p:par>
                                <p:cTn fill="hold" nodeType="withEffect" presetClass="entr" presetID="10" presetSubtype="0">
                                  <p:stCondLst>
                                    <p:cond delay="0"/>
                                  </p:stCondLst>
                                  <p:childTnLst>
                                    <p:set>
                                      <p:cBhvr>
                                        <p:cTn dur="1" fill="hold">
                                          <p:stCondLst>
                                            <p:cond delay="0"/>
                                          </p:stCondLst>
                                        </p:cTn>
                                        <p:tgtEl>
                                          <p:spTgt spid="574"/>
                                        </p:tgtEl>
                                        <p:attrNameLst>
                                          <p:attrName>style.visibility</p:attrName>
                                        </p:attrNameLst>
                                      </p:cBhvr>
                                      <p:to>
                                        <p:strVal val="visible"/>
                                      </p:to>
                                    </p:set>
                                    <p:animEffect filter="fade" transition="in">
                                      <p:cBhvr>
                                        <p:cTn dur="1000"/>
                                        <p:tgtEl>
                                          <p:spTgt spid="574"/>
                                        </p:tgtEl>
                                      </p:cBhvr>
                                    </p:animEffect>
                                  </p:childTnLst>
                                </p:cTn>
                              </p:par>
                              <p:par>
                                <p:cTn fill="hold" nodeType="withEffect" presetClass="entr" presetID="10" presetSubtype="0">
                                  <p:stCondLst>
                                    <p:cond delay="0"/>
                                  </p:stCondLst>
                                  <p:childTnLst>
                                    <p:set>
                                      <p:cBhvr>
                                        <p:cTn dur="1" fill="hold">
                                          <p:stCondLst>
                                            <p:cond delay="0"/>
                                          </p:stCondLst>
                                        </p:cTn>
                                        <p:tgtEl>
                                          <p:spTgt spid="573"/>
                                        </p:tgtEl>
                                        <p:attrNameLst>
                                          <p:attrName>style.visibility</p:attrName>
                                        </p:attrNameLst>
                                      </p:cBhvr>
                                      <p:to>
                                        <p:strVal val="visible"/>
                                      </p:to>
                                    </p:set>
                                    <p:animEffect filter="fade" transition="in">
                                      <p:cBhvr>
                                        <p:cTn dur="1000"/>
                                        <p:tgtEl>
                                          <p:spTgt spid="573"/>
                                        </p:tgtEl>
                                      </p:cBhvr>
                                    </p:animEffect>
                                  </p:childTnLst>
                                </p:cTn>
                              </p:par>
                              <p:par>
                                <p:cTn fill="hold" nodeType="withEffect" presetClass="entr" presetID="10" presetSubtype="0">
                                  <p:stCondLst>
                                    <p:cond delay="0"/>
                                  </p:stCondLst>
                                  <p:childTnLst>
                                    <p:set>
                                      <p:cBhvr>
                                        <p:cTn dur="1" fill="hold">
                                          <p:stCondLst>
                                            <p:cond delay="0"/>
                                          </p:stCondLst>
                                        </p:cTn>
                                        <p:tgtEl>
                                          <p:spTgt spid="571"/>
                                        </p:tgtEl>
                                        <p:attrNameLst>
                                          <p:attrName>style.visibility</p:attrName>
                                        </p:attrNameLst>
                                      </p:cBhvr>
                                      <p:to>
                                        <p:strVal val="visible"/>
                                      </p:to>
                                    </p:set>
                                    <p:animEffect filter="fade" transition="in">
                                      <p:cBhvr>
                                        <p:cTn dur="1000"/>
                                        <p:tgtEl>
                                          <p:spTgt spid="5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570"/>
                                        </p:tgtEl>
                                      </p:cBhvr>
                                    </p:animEffect>
                                    <p:set>
                                      <p:cBhvr>
                                        <p:cTn dur="1" fill="hold">
                                          <p:stCondLst>
                                            <p:cond delay="1000"/>
                                          </p:stCondLst>
                                        </p:cTn>
                                        <p:tgtEl>
                                          <p:spTgt spid="57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571"/>
                                        </p:tgtEl>
                                      </p:cBhvr>
                                    </p:animEffect>
                                    <p:set>
                                      <p:cBhvr>
                                        <p:cTn dur="1" fill="hold">
                                          <p:stCondLst>
                                            <p:cond delay="1000"/>
                                          </p:stCondLst>
                                        </p:cTn>
                                        <p:tgtEl>
                                          <p:spTgt spid="57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572"/>
                                        </p:tgtEl>
                                      </p:cBhvr>
                                    </p:animEffect>
                                    <p:set>
                                      <p:cBhvr>
                                        <p:cTn dur="1" fill="hold">
                                          <p:stCondLst>
                                            <p:cond delay="1000"/>
                                          </p:stCondLst>
                                        </p:cTn>
                                        <p:tgtEl>
                                          <p:spTgt spid="57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574"/>
                                        </p:tgtEl>
                                      </p:cBhvr>
                                    </p:animEffect>
                                    <p:set>
                                      <p:cBhvr>
                                        <p:cTn dur="1" fill="hold">
                                          <p:stCondLst>
                                            <p:cond delay="1000"/>
                                          </p:stCondLst>
                                        </p:cTn>
                                        <p:tgtEl>
                                          <p:spTgt spid="57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573"/>
                                        </p:tgtEl>
                                      </p:cBhvr>
                                    </p:animEffect>
                                    <p:set>
                                      <p:cBhvr>
                                        <p:cTn dur="1" fill="hold">
                                          <p:stCondLst>
                                            <p:cond delay="1000"/>
                                          </p:stCondLst>
                                        </p:cTn>
                                        <p:tgtEl>
                                          <p:spTgt spid="573"/>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75"/>
                                        </p:tgtEl>
                                        <p:attrNameLst>
                                          <p:attrName>style.visibility</p:attrName>
                                        </p:attrNameLst>
                                      </p:cBhvr>
                                      <p:to>
                                        <p:strVal val="visible"/>
                                      </p:to>
                                    </p:set>
                                    <p:animEffect filter="fade" transition="in">
                                      <p:cBhvr>
                                        <p:cTn dur="1000"/>
                                        <p:tgtEl>
                                          <p:spTgt spid="575"/>
                                        </p:tgtEl>
                                      </p:cBhvr>
                                    </p:animEffect>
                                  </p:childTnLst>
                                </p:cTn>
                              </p:par>
                              <p:par>
                                <p:cTn fill="hold" nodeType="withEffect" presetClass="entr" presetID="10" presetSubtype="0">
                                  <p:stCondLst>
                                    <p:cond delay="0"/>
                                  </p:stCondLst>
                                  <p:childTnLst>
                                    <p:set>
                                      <p:cBhvr>
                                        <p:cTn dur="1" fill="hold">
                                          <p:stCondLst>
                                            <p:cond delay="0"/>
                                          </p:stCondLst>
                                        </p:cTn>
                                        <p:tgtEl>
                                          <p:spTgt spid="577"/>
                                        </p:tgtEl>
                                        <p:attrNameLst>
                                          <p:attrName>style.visibility</p:attrName>
                                        </p:attrNameLst>
                                      </p:cBhvr>
                                      <p:to>
                                        <p:strVal val="visible"/>
                                      </p:to>
                                    </p:set>
                                    <p:animEffect filter="fade" transition="in">
                                      <p:cBhvr>
                                        <p:cTn dur="1000"/>
                                        <p:tgtEl>
                                          <p:spTgt spid="577"/>
                                        </p:tgtEl>
                                      </p:cBhvr>
                                    </p:animEffect>
                                  </p:childTnLst>
                                </p:cTn>
                              </p:par>
                              <p:par>
                                <p:cTn fill="hold" nodeType="withEffect" presetClass="entr" presetID="10" presetSubtype="0">
                                  <p:stCondLst>
                                    <p:cond delay="0"/>
                                  </p:stCondLst>
                                  <p:childTnLst>
                                    <p:set>
                                      <p:cBhvr>
                                        <p:cTn dur="1" fill="hold">
                                          <p:stCondLst>
                                            <p:cond delay="0"/>
                                          </p:stCondLst>
                                        </p:cTn>
                                        <p:tgtEl>
                                          <p:spTgt spid="576"/>
                                        </p:tgtEl>
                                        <p:attrNameLst>
                                          <p:attrName>style.visibility</p:attrName>
                                        </p:attrNameLst>
                                      </p:cBhvr>
                                      <p:to>
                                        <p:strVal val="visible"/>
                                      </p:to>
                                    </p:set>
                                    <p:animEffect filter="fade" transition="in">
                                      <p:cBhvr>
                                        <p:cTn dur="1000"/>
                                        <p:tgtEl>
                                          <p:spTgt spid="576"/>
                                        </p:tgtEl>
                                      </p:cBhvr>
                                    </p:animEffect>
                                  </p:childTnLst>
                                </p:cTn>
                              </p:par>
                              <p:par>
                                <p:cTn fill="hold" nodeType="withEffect" presetClass="entr" presetID="10" presetSubtype="0">
                                  <p:stCondLst>
                                    <p:cond delay="0"/>
                                  </p:stCondLst>
                                  <p:childTnLst>
                                    <p:set>
                                      <p:cBhvr>
                                        <p:cTn dur="1" fill="hold">
                                          <p:stCondLst>
                                            <p:cond delay="0"/>
                                          </p:stCondLst>
                                        </p:cTn>
                                        <p:tgtEl>
                                          <p:spTgt spid="578"/>
                                        </p:tgtEl>
                                        <p:attrNameLst>
                                          <p:attrName>style.visibility</p:attrName>
                                        </p:attrNameLst>
                                      </p:cBhvr>
                                      <p:to>
                                        <p:strVal val="visible"/>
                                      </p:to>
                                    </p:set>
                                    <p:animEffect filter="fade" transition="in">
                                      <p:cBhvr>
                                        <p:cTn dur="1000"/>
                                        <p:tgtEl>
                                          <p:spTgt spid="5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575"/>
                                        </p:tgtEl>
                                      </p:cBhvr>
                                    </p:animEffect>
                                    <p:set>
                                      <p:cBhvr>
                                        <p:cTn dur="1" fill="hold">
                                          <p:stCondLst>
                                            <p:cond delay="1000"/>
                                          </p:stCondLst>
                                        </p:cTn>
                                        <p:tgtEl>
                                          <p:spTgt spid="57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577"/>
                                        </p:tgtEl>
                                      </p:cBhvr>
                                    </p:animEffect>
                                    <p:set>
                                      <p:cBhvr>
                                        <p:cTn dur="1" fill="hold">
                                          <p:stCondLst>
                                            <p:cond delay="1000"/>
                                          </p:stCondLst>
                                        </p:cTn>
                                        <p:tgtEl>
                                          <p:spTgt spid="57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578"/>
                                        </p:tgtEl>
                                      </p:cBhvr>
                                    </p:animEffect>
                                    <p:set>
                                      <p:cBhvr>
                                        <p:cTn dur="1" fill="hold">
                                          <p:stCondLst>
                                            <p:cond delay="1000"/>
                                          </p:stCondLst>
                                        </p:cTn>
                                        <p:tgtEl>
                                          <p:spTgt spid="57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576"/>
                                        </p:tgtEl>
                                      </p:cBhvr>
                                    </p:animEffect>
                                    <p:set>
                                      <p:cBhvr>
                                        <p:cTn dur="1" fill="hold">
                                          <p:stCondLst>
                                            <p:cond delay="1000"/>
                                          </p:stCondLst>
                                        </p:cTn>
                                        <p:tgtEl>
                                          <p:spTgt spid="576"/>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79"/>
                                        </p:tgtEl>
                                        <p:attrNameLst>
                                          <p:attrName>style.visibility</p:attrName>
                                        </p:attrNameLst>
                                      </p:cBhvr>
                                      <p:to>
                                        <p:strVal val="visible"/>
                                      </p:to>
                                    </p:set>
                                    <p:animEffect filter="fade" transition="in">
                                      <p:cBhvr>
                                        <p:cTn dur="1000"/>
                                        <p:tgtEl>
                                          <p:spTgt spid="5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579"/>
                                        </p:tgtEl>
                                      </p:cBhvr>
                                    </p:animEffect>
                                    <p:set>
                                      <p:cBhvr>
                                        <p:cTn dur="1" fill="hold">
                                          <p:stCondLst>
                                            <p:cond delay="1000"/>
                                          </p:stCondLst>
                                        </p:cTn>
                                        <p:tgtEl>
                                          <p:spTgt spid="579"/>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83"/>
                                        </p:tgtEl>
                                        <p:attrNameLst>
                                          <p:attrName>style.visibility</p:attrName>
                                        </p:attrNameLst>
                                      </p:cBhvr>
                                      <p:to>
                                        <p:strVal val="visible"/>
                                      </p:to>
                                    </p:set>
                                    <p:animEffect filter="fade" transition="in">
                                      <p:cBhvr>
                                        <p:cTn dur="1000"/>
                                        <p:tgtEl>
                                          <p:spTgt spid="5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583"/>
                                        </p:tgtEl>
                                      </p:cBhvr>
                                    </p:animEffect>
                                    <p:set>
                                      <p:cBhvr>
                                        <p:cTn dur="1" fill="hold">
                                          <p:stCondLst>
                                            <p:cond delay="1000"/>
                                          </p:stCondLst>
                                        </p:cTn>
                                        <p:tgtEl>
                                          <p:spTgt spid="583"/>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87"/>
                                        </p:tgtEl>
                                        <p:attrNameLst>
                                          <p:attrName>style.visibility</p:attrName>
                                        </p:attrNameLst>
                                      </p:cBhvr>
                                      <p:to>
                                        <p:strVal val="visible"/>
                                      </p:to>
                                    </p:set>
                                    <p:animEffect filter="fade" transition="in">
                                      <p:cBhvr>
                                        <p:cTn dur="1000"/>
                                        <p:tgtEl>
                                          <p:spTgt spid="5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587"/>
                                        </p:tgtEl>
                                      </p:cBhvr>
                                    </p:animEffect>
                                    <p:set>
                                      <p:cBhvr>
                                        <p:cTn dur="1" fill="hold">
                                          <p:stCondLst>
                                            <p:cond delay="1000"/>
                                          </p:stCondLst>
                                        </p:cTn>
                                        <p:tgtEl>
                                          <p:spTgt spid="587"/>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91"/>
                                        </p:tgtEl>
                                        <p:attrNameLst>
                                          <p:attrName>style.visibility</p:attrName>
                                        </p:attrNameLst>
                                      </p:cBhvr>
                                      <p:to>
                                        <p:strVal val="visible"/>
                                      </p:to>
                                    </p:set>
                                    <p:animEffect filter="fade" transition="in">
                                      <p:cBhvr>
                                        <p:cTn dur="1000"/>
                                        <p:tgtEl>
                                          <p:spTgt spid="5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ge3019bdad7_0_42"/>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598" name="Google Shape;598;ge3019bdad7_0_42"/>
          <p:cNvSpPr/>
          <p:nvPr/>
        </p:nvSpPr>
        <p:spPr>
          <a:xfrm>
            <a:off x="274975" y="237175"/>
            <a:ext cx="5542800" cy="35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Inter"/>
                <a:ea typeface="Inter"/>
                <a:cs typeface="Inter"/>
                <a:sym typeface="Inter"/>
              </a:rPr>
              <a:t>UseNER and text classification for identifying dataset names</a:t>
            </a:r>
            <a:endParaRPr b="1" i="0" sz="1400" u="none" cap="none" strike="noStrike">
              <a:solidFill>
                <a:schemeClr val="lt2"/>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lt2"/>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lt2"/>
              </a:solidFill>
              <a:latin typeface="Inter"/>
              <a:ea typeface="Inter"/>
              <a:cs typeface="Inter"/>
              <a:sym typeface="Inter"/>
            </a:endParaRPr>
          </a:p>
        </p:txBody>
      </p:sp>
      <p:sp>
        <p:nvSpPr>
          <p:cNvPr id="599" name="Google Shape;599;ge3019bdad7_0_42"/>
          <p:cNvSpPr/>
          <p:nvPr/>
        </p:nvSpPr>
        <p:spPr>
          <a:xfrm flipH="1" rot="5400000">
            <a:off x="1050325" y="2589625"/>
            <a:ext cx="3241200" cy="525300"/>
          </a:xfrm>
          <a:prstGeom prst="roundRect">
            <a:avLst>
              <a:gd fmla="val 16667" name="adj"/>
            </a:avLst>
          </a:prstGeom>
          <a:solidFill>
            <a:srgbClr val="A1C3FA"/>
          </a:solidFill>
          <a:ln cap="flat" cmpd="sng" w="9525">
            <a:solidFill>
              <a:srgbClr val="0944A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Roboto"/>
                <a:ea typeface="Roboto"/>
                <a:cs typeface="Roboto"/>
                <a:sym typeface="Roboto"/>
              </a:rPr>
              <a:t>Final Prediction</a:t>
            </a:r>
            <a:endParaRPr b="1" i="0" sz="1200" u="none" cap="none" strike="noStrike">
              <a:solidFill>
                <a:schemeClr val="dk1"/>
              </a:solidFill>
              <a:latin typeface="Roboto"/>
              <a:ea typeface="Roboto"/>
              <a:cs typeface="Roboto"/>
              <a:sym typeface="Roboto"/>
            </a:endParaRPr>
          </a:p>
        </p:txBody>
      </p:sp>
      <p:sp>
        <p:nvSpPr>
          <p:cNvPr id="600" name="Google Shape;600;ge3019bdad7_0_42"/>
          <p:cNvSpPr/>
          <p:nvPr/>
        </p:nvSpPr>
        <p:spPr>
          <a:xfrm flipH="1">
            <a:off x="636899" y="1230725"/>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Text Cleaning</a:t>
            </a:r>
            <a:endParaRPr b="0" i="0" sz="900" u="none" cap="none" strike="noStrike">
              <a:solidFill>
                <a:srgbClr val="FFFFFF"/>
              </a:solidFill>
              <a:latin typeface="Roboto"/>
              <a:ea typeface="Roboto"/>
              <a:cs typeface="Roboto"/>
              <a:sym typeface="Roboto"/>
            </a:endParaRPr>
          </a:p>
        </p:txBody>
      </p:sp>
      <p:sp>
        <p:nvSpPr>
          <p:cNvPr id="601" name="Google Shape;601;ge3019bdad7_0_42"/>
          <p:cNvSpPr/>
          <p:nvPr/>
        </p:nvSpPr>
        <p:spPr>
          <a:xfrm flipH="1">
            <a:off x="636899" y="1805177"/>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Roboto"/>
                <a:ea typeface="Roboto"/>
                <a:cs typeface="Roboto"/>
                <a:sym typeface="Roboto"/>
              </a:rPr>
              <a:t>spaCy sentences selection</a:t>
            </a:r>
            <a:endParaRPr b="0" i="0" sz="900" u="none" cap="none" strike="noStrike">
              <a:solidFill>
                <a:srgbClr val="FFFFFF"/>
              </a:solidFill>
              <a:latin typeface="Roboto"/>
              <a:ea typeface="Roboto"/>
              <a:cs typeface="Roboto"/>
              <a:sym typeface="Roboto"/>
            </a:endParaRPr>
          </a:p>
        </p:txBody>
      </p:sp>
      <p:sp>
        <p:nvSpPr>
          <p:cNvPr id="602" name="Google Shape;602;ge3019bdad7_0_42"/>
          <p:cNvSpPr/>
          <p:nvPr/>
        </p:nvSpPr>
        <p:spPr>
          <a:xfrm flipH="1">
            <a:off x="636899" y="2379629"/>
            <a:ext cx="1366800" cy="444300"/>
          </a:xfrm>
          <a:prstGeom prst="roundRect">
            <a:avLst>
              <a:gd fmla="val 16667" name="adj"/>
            </a:avLst>
          </a:prstGeom>
          <a:solidFill>
            <a:srgbClr val="6FA8DC"/>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lt1"/>
                </a:solidFill>
                <a:latin typeface="Roboto"/>
                <a:ea typeface="Roboto"/>
                <a:cs typeface="Roboto"/>
                <a:sym typeface="Roboto"/>
              </a:rPr>
              <a:t>Abbreviation detector and known dataset string matching</a:t>
            </a:r>
            <a:endParaRPr b="0" i="0" sz="900" u="none" cap="none" strike="noStrike">
              <a:solidFill>
                <a:srgbClr val="FFFFFF"/>
              </a:solidFill>
              <a:latin typeface="Roboto"/>
              <a:ea typeface="Roboto"/>
              <a:cs typeface="Roboto"/>
              <a:sym typeface="Roboto"/>
            </a:endParaRPr>
          </a:p>
        </p:txBody>
      </p:sp>
      <p:sp>
        <p:nvSpPr>
          <p:cNvPr id="603" name="Google Shape;603;ge3019bdad7_0_42"/>
          <p:cNvSpPr/>
          <p:nvPr/>
        </p:nvSpPr>
        <p:spPr>
          <a:xfrm flipH="1">
            <a:off x="636900" y="2958564"/>
            <a:ext cx="1366800" cy="444300"/>
          </a:xfrm>
          <a:prstGeom prst="roundRect">
            <a:avLst>
              <a:gd fmla="val 16667" name="adj"/>
            </a:avLst>
          </a:prstGeom>
          <a:solidFill>
            <a:srgbClr val="E69138"/>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TEXTCAT_S (sentences)</a:t>
            </a:r>
            <a:endParaRPr b="0" i="0" sz="1100" u="none" cap="none" strike="noStrike">
              <a:solidFill>
                <a:srgbClr val="FFFFFF"/>
              </a:solidFill>
              <a:latin typeface="Roboto"/>
              <a:ea typeface="Roboto"/>
              <a:cs typeface="Roboto"/>
              <a:sym typeface="Roboto"/>
            </a:endParaRPr>
          </a:p>
        </p:txBody>
      </p:sp>
      <p:sp>
        <p:nvSpPr>
          <p:cNvPr id="604" name="Google Shape;604;ge3019bdad7_0_42"/>
          <p:cNvSpPr/>
          <p:nvPr/>
        </p:nvSpPr>
        <p:spPr>
          <a:xfrm flipH="1">
            <a:off x="636900" y="4027550"/>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TEXTCAT_D</a:t>
            </a:r>
            <a:r>
              <a:rPr b="0" i="0" lang="en-US" sz="1100" u="none" cap="none" strike="noStrike">
                <a:solidFill>
                  <a:srgbClr val="FFFFFF"/>
                </a:solidFill>
                <a:latin typeface="Roboto"/>
                <a:ea typeface="Roboto"/>
                <a:cs typeface="Roboto"/>
                <a:sym typeface="Roboto"/>
              </a:rPr>
              <a:t> (dataset)</a:t>
            </a:r>
            <a:endParaRPr b="0" i="0" sz="1100" u="none" cap="none" strike="noStrike">
              <a:solidFill>
                <a:srgbClr val="FFFFFF"/>
              </a:solidFill>
              <a:latin typeface="Roboto"/>
              <a:ea typeface="Roboto"/>
              <a:cs typeface="Roboto"/>
              <a:sym typeface="Roboto"/>
            </a:endParaRPr>
          </a:p>
        </p:txBody>
      </p:sp>
      <p:sp>
        <p:nvSpPr>
          <p:cNvPr id="605" name="Google Shape;605;ge3019bdad7_0_42"/>
          <p:cNvSpPr/>
          <p:nvPr/>
        </p:nvSpPr>
        <p:spPr>
          <a:xfrm flipH="1">
            <a:off x="636892" y="3493061"/>
            <a:ext cx="1366800" cy="444300"/>
          </a:xfrm>
          <a:prstGeom prst="roundRect">
            <a:avLst>
              <a:gd fmla="val 16667" name="adj"/>
            </a:avLst>
          </a:prstGeom>
          <a:solidFill>
            <a:srgbClr val="0944A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NER</a:t>
            </a:r>
            <a:r>
              <a:rPr b="0" i="0" lang="en-US" sz="1100" u="none" cap="none" strike="noStrike">
                <a:solidFill>
                  <a:schemeClr val="lt1"/>
                </a:solidFill>
                <a:latin typeface="Roboto"/>
                <a:ea typeface="Roboto"/>
                <a:cs typeface="Roboto"/>
                <a:sym typeface="Roboto"/>
              </a:rPr>
              <a:t> model</a:t>
            </a:r>
            <a:endParaRPr b="0" i="0" sz="1100" u="none" cap="none" strike="noStrike">
              <a:solidFill>
                <a:srgbClr val="FFFFFF"/>
              </a:solidFill>
              <a:latin typeface="Roboto"/>
              <a:ea typeface="Roboto"/>
              <a:cs typeface="Roboto"/>
              <a:sym typeface="Roboto"/>
            </a:endParaRPr>
          </a:p>
        </p:txBody>
      </p:sp>
      <p:cxnSp>
        <p:nvCxnSpPr>
          <p:cNvPr id="606" name="Google Shape;606;ge3019bdad7_0_42"/>
          <p:cNvCxnSpPr>
            <a:stCxn id="604" idx="1"/>
            <a:endCxn id="599" idx="2"/>
          </p:cNvCxnSpPr>
          <p:nvPr/>
        </p:nvCxnSpPr>
        <p:spPr>
          <a:xfrm flipH="1" rot="10800000">
            <a:off x="2003700" y="2852300"/>
            <a:ext cx="404700" cy="1397400"/>
          </a:xfrm>
          <a:prstGeom prst="bentConnector3">
            <a:avLst>
              <a:gd fmla="val 49985" name="adj1"/>
            </a:avLst>
          </a:prstGeom>
          <a:noFill/>
          <a:ln cap="flat" cmpd="sng" w="28575">
            <a:solidFill>
              <a:srgbClr val="C2C2C2"/>
            </a:solidFill>
            <a:prstDash val="solid"/>
            <a:round/>
            <a:headEnd len="sm" w="sm" type="none"/>
            <a:tailEnd len="sm" w="sm" type="none"/>
          </a:ln>
        </p:spPr>
      </p:cxnSp>
      <p:cxnSp>
        <p:nvCxnSpPr>
          <p:cNvPr id="607" name="Google Shape;607;ge3019bdad7_0_42"/>
          <p:cNvCxnSpPr>
            <a:stCxn id="605" idx="2"/>
            <a:endCxn id="604" idx="0"/>
          </p:cNvCxnSpPr>
          <p:nvPr/>
        </p:nvCxnSpPr>
        <p:spPr>
          <a:xfrm flipH="1" rot="-5400000">
            <a:off x="1275442" y="3982211"/>
            <a:ext cx="90300" cy="600"/>
          </a:xfrm>
          <a:prstGeom prst="bentConnector3">
            <a:avLst>
              <a:gd fmla="val 49939" name="adj1"/>
            </a:avLst>
          </a:prstGeom>
          <a:noFill/>
          <a:ln cap="flat" cmpd="sng" w="9525">
            <a:solidFill>
              <a:srgbClr val="C2C2C2"/>
            </a:solidFill>
            <a:prstDash val="solid"/>
            <a:round/>
            <a:headEnd len="sm" w="sm" type="none"/>
            <a:tailEnd len="sm" w="sm" type="none"/>
          </a:ln>
        </p:spPr>
      </p:cxnSp>
      <p:cxnSp>
        <p:nvCxnSpPr>
          <p:cNvPr id="608" name="Google Shape;608;ge3019bdad7_0_42"/>
          <p:cNvCxnSpPr>
            <a:stCxn id="602" idx="2"/>
            <a:endCxn id="603" idx="0"/>
          </p:cNvCxnSpPr>
          <p:nvPr/>
        </p:nvCxnSpPr>
        <p:spPr>
          <a:xfrm flipH="1" rot="-5400000">
            <a:off x="1253249" y="2890979"/>
            <a:ext cx="134700" cy="600"/>
          </a:xfrm>
          <a:prstGeom prst="bentConnector3">
            <a:avLst>
              <a:gd fmla="val 49976" name="adj1"/>
            </a:avLst>
          </a:prstGeom>
          <a:noFill/>
          <a:ln cap="flat" cmpd="sng" w="9525">
            <a:solidFill>
              <a:srgbClr val="C2C2C2"/>
            </a:solidFill>
            <a:prstDash val="solid"/>
            <a:round/>
            <a:headEnd len="sm" w="sm" type="none"/>
            <a:tailEnd len="sm" w="sm" type="none"/>
          </a:ln>
        </p:spPr>
      </p:cxnSp>
      <p:cxnSp>
        <p:nvCxnSpPr>
          <p:cNvPr id="609" name="Google Shape;609;ge3019bdad7_0_42"/>
          <p:cNvCxnSpPr>
            <a:stCxn id="601" idx="2"/>
            <a:endCxn id="602" idx="0"/>
          </p:cNvCxnSpPr>
          <p:nvPr/>
        </p:nvCxnSpPr>
        <p:spPr>
          <a:xfrm flipH="1" rot="-5400000">
            <a:off x="1255499" y="2314277"/>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610" name="Google Shape;610;ge3019bdad7_0_42"/>
          <p:cNvCxnSpPr>
            <a:stCxn id="600" idx="2"/>
            <a:endCxn id="601" idx="0"/>
          </p:cNvCxnSpPr>
          <p:nvPr/>
        </p:nvCxnSpPr>
        <p:spPr>
          <a:xfrm flipH="1" rot="-5400000">
            <a:off x="1255499" y="1739825"/>
            <a:ext cx="130200" cy="600"/>
          </a:xfrm>
          <a:prstGeom prst="bentConnector3">
            <a:avLst>
              <a:gd fmla="val 49981" name="adj1"/>
            </a:avLst>
          </a:prstGeom>
          <a:noFill/>
          <a:ln cap="flat" cmpd="sng" w="9525">
            <a:solidFill>
              <a:srgbClr val="C2C2C2"/>
            </a:solidFill>
            <a:prstDash val="solid"/>
            <a:round/>
            <a:headEnd len="sm" w="sm" type="none"/>
            <a:tailEnd len="sm" w="sm" type="none"/>
          </a:ln>
        </p:spPr>
      </p:cxnSp>
      <p:cxnSp>
        <p:nvCxnSpPr>
          <p:cNvPr id="611" name="Google Shape;611;ge3019bdad7_0_42"/>
          <p:cNvCxnSpPr>
            <a:stCxn id="603" idx="2"/>
            <a:endCxn id="605" idx="0"/>
          </p:cNvCxnSpPr>
          <p:nvPr/>
        </p:nvCxnSpPr>
        <p:spPr>
          <a:xfrm flipH="1" rot="-5400000">
            <a:off x="1275450" y="3447714"/>
            <a:ext cx="90300" cy="600"/>
          </a:xfrm>
          <a:prstGeom prst="bentConnector3">
            <a:avLst>
              <a:gd fmla="val 49943" name="adj1"/>
            </a:avLst>
          </a:prstGeom>
          <a:noFill/>
          <a:ln cap="flat" cmpd="sng" w="9525">
            <a:solidFill>
              <a:srgbClr val="C2C2C2"/>
            </a:solidFill>
            <a:prstDash val="solid"/>
            <a:round/>
            <a:headEnd len="sm" w="sm" type="none"/>
            <a:tailEnd len="sm" w="sm" type="none"/>
          </a:ln>
        </p:spPr>
      </p:cxnSp>
      <p:graphicFrame>
        <p:nvGraphicFramePr>
          <p:cNvPr id="612" name="Google Shape;612;ge3019bdad7_0_42"/>
          <p:cNvGraphicFramePr/>
          <p:nvPr/>
        </p:nvGraphicFramePr>
        <p:xfrm>
          <a:off x="3082900" y="660025"/>
          <a:ext cx="3000000" cy="3000000"/>
        </p:xfrm>
        <a:graphic>
          <a:graphicData uri="http://schemas.openxmlformats.org/drawingml/2006/table">
            <a:tbl>
              <a:tblPr>
                <a:noFill/>
                <a:tableStyleId>{E4CC6D1C-F608-4AD8-88E4-38F98817CB80}</a:tableStyleId>
              </a:tblPr>
              <a:tblGrid>
                <a:gridCol w="2018000"/>
                <a:gridCol w="1165725"/>
                <a:gridCol w="1180525"/>
                <a:gridCol w="1454750"/>
              </a:tblGrid>
              <a:tr h="552250">
                <a:tc>
                  <a:txBody>
                    <a:bodyPr/>
                    <a:lstStyle/>
                    <a:p>
                      <a:pPr indent="0" lvl="0" marL="0" marR="0" rtl="0" algn="ctr">
                        <a:lnSpc>
                          <a:spcPct val="115000"/>
                        </a:lnSpc>
                        <a:spcBef>
                          <a:spcPts val="0"/>
                        </a:spcBef>
                        <a:spcAft>
                          <a:spcPts val="0"/>
                        </a:spcAft>
                        <a:buClr>
                          <a:srgbClr val="000000"/>
                        </a:buClr>
                        <a:buSzPts val="1050"/>
                        <a:buFont typeface="Arial"/>
                        <a:buNone/>
                      </a:pPr>
                      <a:r>
                        <a:rPr b="1" lang="en-US" sz="1050" u="none" cap="none" strike="noStrike">
                          <a:highlight>
                            <a:srgbClr val="FFFFFF"/>
                          </a:highlight>
                          <a:latin typeface="Inter"/>
                          <a:ea typeface="Inter"/>
                          <a:cs typeface="Inter"/>
                          <a:sym typeface="Inter"/>
                        </a:rPr>
                        <a:t>Submission and Description</a:t>
                      </a:r>
                      <a:endParaRPr b="1" sz="1400" u="none" cap="none" strike="noStrike"/>
                    </a:p>
                  </a:txBody>
                  <a:tcPr marT="91425" marB="91425" marR="91425" marL="91425"/>
                </a:tc>
                <a:tc>
                  <a:txBody>
                    <a:bodyPr/>
                    <a:lstStyle/>
                    <a:p>
                      <a:pPr indent="0" lvl="0" marL="0" marR="0" rtl="0" algn="ctr">
                        <a:lnSpc>
                          <a:spcPct val="115000"/>
                        </a:lnSpc>
                        <a:spcBef>
                          <a:spcPts val="0"/>
                        </a:spcBef>
                        <a:spcAft>
                          <a:spcPts val="0"/>
                        </a:spcAft>
                        <a:buClr>
                          <a:srgbClr val="000000"/>
                        </a:buClr>
                        <a:buSzPts val="1050"/>
                        <a:buFont typeface="Arial"/>
                        <a:buNone/>
                      </a:pPr>
                      <a:r>
                        <a:rPr b="1" lang="en-US" sz="1050" u="none" cap="none" strike="noStrike">
                          <a:highlight>
                            <a:srgbClr val="FFFFFF"/>
                          </a:highlight>
                          <a:latin typeface="Inter"/>
                          <a:ea typeface="Inter"/>
                          <a:cs typeface="Inter"/>
                          <a:sym typeface="Inter"/>
                        </a:rPr>
                        <a:t>Status</a:t>
                      </a:r>
                      <a:endParaRPr b="1" sz="1400" u="none" cap="none" strike="noStrike"/>
                    </a:p>
                  </a:txBody>
                  <a:tcPr marT="91425" marB="91425" marR="91425" marL="91425"/>
                </a:tc>
                <a:tc>
                  <a:txBody>
                    <a:bodyPr/>
                    <a:lstStyle/>
                    <a:p>
                      <a:pPr indent="0" lvl="0" marL="0" marR="0" rtl="0" algn="ctr">
                        <a:lnSpc>
                          <a:spcPct val="115000"/>
                        </a:lnSpc>
                        <a:spcBef>
                          <a:spcPts val="0"/>
                        </a:spcBef>
                        <a:spcAft>
                          <a:spcPts val="0"/>
                        </a:spcAft>
                        <a:buClr>
                          <a:srgbClr val="000000"/>
                        </a:buClr>
                        <a:buSzPts val="1050"/>
                        <a:buFont typeface="Arial"/>
                        <a:buNone/>
                      </a:pPr>
                      <a:r>
                        <a:rPr b="1" lang="en-US" sz="1050" u="none" cap="none" strike="noStrike">
                          <a:highlight>
                            <a:srgbClr val="FFFFFF"/>
                          </a:highlight>
                          <a:latin typeface="Inter"/>
                          <a:ea typeface="Inter"/>
                          <a:cs typeface="Inter"/>
                          <a:sym typeface="Inter"/>
                        </a:rPr>
                        <a:t>Private Score</a:t>
                      </a:r>
                      <a:endParaRPr b="1" sz="1050" u="none" cap="none" strike="noStrike">
                        <a:highlight>
                          <a:srgbClr val="FFFFFF"/>
                        </a:highlight>
                        <a:latin typeface="Inter"/>
                        <a:ea typeface="Inter"/>
                        <a:cs typeface="Inter"/>
                        <a:sym typeface="Inter"/>
                      </a:endParaRPr>
                    </a:p>
                    <a:p>
                      <a:pPr indent="0" lvl="0" marL="0" marR="0" rtl="0" algn="ctr">
                        <a:lnSpc>
                          <a:spcPct val="100000"/>
                        </a:lnSpc>
                        <a:spcBef>
                          <a:spcPts val="0"/>
                        </a:spcBef>
                        <a:spcAft>
                          <a:spcPts val="0"/>
                        </a:spcAft>
                        <a:buClr>
                          <a:srgbClr val="000000"/>
                        </a:buClr>
                        <a:buSzPts val="1400"/>
                        <a:buFont typeface="Arial"/>
                        <a:buNone/>
                      </a:pPr>
                      <a:r>
                        <a:t/>
                      </a:r>
                      <a:endParaRPr b="1" sz="1400" u="none" cap="none" strike="noStrike"/>
                    </a:p>
                  </a:txBody>
                  <a:tcPr marT="91425" marB="91425" marR="91425" marL="91425"/>
                </a:tc>
                <a:tc>
                  <a:txBody>
                    <a:bodyPr/>
                    <a:lstStyle/>
                    <a:p>
                      <a:pPr indent="0" lvl="0" marL="0" marR="0" rtl="0" algn="ctr">
                        <a:lnSpc>
                          <a:spcPct val="115000"/>
                        </a:lnSpc>
                        <a:spcBef>
                          <a:spcPts val="0"/>
                        </a:spcBef>
                        <a:spcAft>
                          <a:spcPts val="0"/>
                        </a:spcAft>
                        <a:buClr>
                          <a:srgbClr val="000000"/>
                        </a:buClr>
                        <a:buSzPts val="1050"/>
                        <a:buFont typeface="Arial"/>
                        <a:buNone/>
                      </a:pPr>
                      <a:r>
                        <a:rPr b="1" lang="en-US" sz="1050" u="none" cap="none" strike="noStrike">
                          <a:highlight>
                            <a:srgbClr val="FFFFFF"/>
                          </a:highlight>
                          <a:latin typeface="Inter"/>
                          <a:ea typeface="Inter"/>
                          <a:cs typeface="Inter"/>
                          <a:sym typeface="Inter"/>
                        </a:rPr>
                        <a:t>Public Score</a:t>
                      </a:r>
                      <a:endParaRPr b="1" sz="1400" u="none" cap="none" strike="noStrike"/>
                    </a:p>
                  </a:txBody>
                  <a:tcPr marT="91425" marB="91425" marR="91425" marL="91425"/>
                </a:tc>
              </a:tr>
              <a:tr h="1612050">
                <a:tc>
                  <a:txBody>
                    <a:bodyPr/>
                    <a:lstStyle/>
                    <a:p>
                      <a:pPr indent="0" lvl="0" marL="0" marR="50800" rtl="0" algn="l">
                        <a:lnSpc>
                          <a:spcPct val="115000"/>
                        </a:lnSpc>
                        <a:spcBef>
                          <a:spcPts val="0"/>
                        </a:spcBef>
                        <a:spcAft>
                          <a:spcPts val="0"/>
                        </a:spcAft>
                        <a:buClr>
                          <a:srgbClr val="000000"/>
                        </a:buClr>
                        <a:buSzPts val="950"/>
                        <a:buFont typeface="Arial"/>
                        <a:buNone/>
                      </a:pPr>
                      <a:r>
                        <a:rPr lang="en-US" sz="950" u="none" cap="none" strike="noStrike">
                          <a:solidFill>
                            <a:srgbClr val="008ABC"/>
                          </a:solidFill>
                          <a:highlight>
                            <a:srgbClr val="FFFFFF"/>
                          </a:highlight>
                          <a:uFill>
                            <a:noFill/>
                          </a:uFill>
                          <a:latin typeface="Inter"/>
                          <a:ea typeface="Inter"/>
                          <a:cs typeface="Inter"/>
                          <a:sym typeface="Inter"/>
                          <a:hlinkClick r:id="rId3">
                            <a:extLst>
                              <a:ext uri="{A12FA001-AC4F-418D-AE19-62706E023703}">
                                <ahyp:hlinkClr val="tx"/>
                              </a:ext>
                            </a:extLst>
                          </a:hlinkClick>
                        </a:rPr>
                        <a:t>Abrv_Ruler_Model</a:t>
                      </a:r>
                      <a:endParaRPr sz="950" u="none" cap="none" strike="noStrike">
                        <a:solidFill>
                          <a:srgbClr val="008ABC"/>
                        </a:solidFill>
                        <a:highlight>
                          <a:srgbClr val="FFFFFF"/>
                        </a:highlight>
                        <a:latin typeface="Inter"/>
                        <a:ea typeface="Inter"/>
                        <a:cs typeface="Inter"/>
                        <a:sym typeface="Inter"/>
                      </a:endParaRPr>
                    </a:p>
                    <a:p>
                      <a:pPr indent="0" lvl="0" marL="0" marR="0" rtl="0" algn="l">
                        <a:lnSpc>
                          <a:spcPct val="115000"/>
                        </a:lnSpc>
                        <a:spcBef>
                          <a:spcPts val="400"/>
                        </a:spcBef>
                        <a:spcAft>
                          <a:spcPts val="0"/>
                        </a:spcAft>
                        <a:buClr>
                          <a:srgbClr val="000000"/>
                        </a:buClr>
                        <a:buSzPts val="950"/>
                        <a:buFont typeface="Arial"/>
                        <a:buNone/>
                      </a:pPr>
                      <a:r>
                        <a:rPr lang="en-US" sz="950" u="none" cap="none" strike="noStrike">
                          <a:highlight>
                            <a:srgbClr val="FFFFFF"/>
                          </a:highlight>
                          <a:latin typeface="Inter"/>
                          <a:ea typeface="Inter"/>
                          <a:cs typeface="Inter"/>
                          <a:sym typeface="Inter"/>
                        </a:rPr>
                        <a:t>SinNER_igual_al_anterior</a:t>
                      </a:r>
                      <a:endParaRPr sz="13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Succeeded</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0.355</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0.598</a:t>
                      </a:r>
                      <a:endParaRPr sz="1400" u="none" cap="none" strike="noStrike"/>
                    </a:p>
                  </a:txBody>
                  <a:tcPr marT="91425" marB="91425" marR="91425" marL="91425"/>
                </a:tc>
              </a:tr>
              <a:tr h="644725">
                <a:tc>
                  <a:txBody>
                    <a:bodyPr/>
                    <a:lstStyle/>
                    <a:p>
                      <a:pPr indent="0" lvl="0" marL="0" marR="50800" rtl="0" algn="l">
                        <a:lnSpc>
                          <a:spcPct val="115000"/>
                        </a:lnSpc>
                        <a:spcBef>
                          <a:spcPts val="0"/>
                        </a:spcBef>
                        <a:spcAft>
                          <a:spcPts val="0"/>
                        </a:spcAft>
                        <a:buClr>
                          <a:srgbClr val="000000"/>
                        </a:buClr>
                        <a:buSzPts val="950"/>
                        <a:buFont typeface="Arial"/>
                        <a:buNone/>
                      </a:pPr>
                      <a:r>
                        <a:rPr lang="en-US" sz="950" u="none" cap="none" strike="noStrike">
                          <a:solidFill>
                            <a:srgbClr val="20BEFF"/>
                          </a:solidFill>
                          <a:highlight>
                            <a:srgbClr val="FFFFFF"/>
                          </a:highlight>
                          <a:uFill>
                            <a:noFill/>
                          </a:uFill>
                          <a:latin typeface="Inter"/>
                          <a:ea typeface="Inter"/>
                          <a:cs typeface="Inter"/>
                          <a:sym typeface="Inter"/>
                          <a:hlinkClick r:id="rId4">
                            <a:extLst>
                              <a:ext uri="{A12FA001-AC4F-418D-AE19-62706E023703}">
                                <ahyp:hlinkClr val="tx"/>
                              </a:ext>
                            </a:extLst>
                          </a:hlinkClick>
                        </a:rPr>
                        <a:t>Abrv_Ruler_Model</a:t>
                      </a:r>
                      <a:endParaRPr sz="950" u="none" cap="none" strike="noStrike">
                        <a:solidFill>
                          <a:srgbClr val="20BEFF"/>
                        </a:solidFill>
                        <a:highlight>
                          <a:srgbClr val="FFFFFF"/>
                        </a:highlight>
                        <a:latin typeface="Inter"/>
                        <a:ea typeface="Inter"/>
                        <a:cs typeface="Inter"/>
                        <a:sym typeface="Inter"/>
                      </a:endParaRPr>
                    </a:p>
                    <a:p>
                      <a:pPr indent="0" lvl="0" marL="0" marR="0" rtl="0" algn="l">
                        <a:lnSpc>
                          <a:spcPct val="115000"/>
                        </a:lnSpc>
                        <a:spcBef>
                          <a:spcPts val="400"/>
                        </a:spcBef>
                        <a:spcAft>
                          <a:spcPts val="0"/>
                        </a:spcAft>
                        <a:buClr>
                          <a:srgbClr val="000000"/>
                        </a:buClr>
                        <a:buSzPts val="950"/>
                        <a:buFont typeface="Arial"/>
                        <a:buNone/>
                      </a:pPr>
                      <a:r>
                        <a:rPr lang="en-US" sz="950" u="none" cap="none" strike="noStrike">
                          <a:highlight>
                            <a:srgbClr val="FFFFFF"/>
                          </a:highlight>
                          <a:latin typeface="Inter"/>
                          <a:ea typeface="Inter"/>
                          <a:cs typeface="Inter"/>
                          <a:sym typeface="Inter"/>
                        </a:rPr>
                        <a:t>NER-TEXCAT-SENTENCES</a:t>
                      </a:r>
                      <a:endParaRPr sz="13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Succeeded</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0.147</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0.585</a:t>
                      </a:r>
                      <a:endParaRPr sz="1400" u="none" cap="none" strike="noStrike"/>
                    </a:p>
                  </a:txBody>
                  <a:tcPr marT="91425" marB="91425" marR="91425" marL="91425"/>
                </a:tc>
              </a:tr>
              <a:tr h="606675">
                <a:tc>
                  <a:txBody>
                    <a:bodyPr/>
                    <a:lstStyle/>
                    <a:p>
                      <a:pPr indent="0" lvl="0" marL="0" marR="50800" rtl="0" algn="l">
                        <a:lnSpc>
                          <a:spcPct val="115000"/>
                        </a:lnSpc>
                        <a:spcBef>
                          <a:spcPts val="0"/>
                        </a:spcBef>
                        <a:spcAft>
                          <a:spcPts val="0"/>
                        </a:spcAft>
                        <a:buClr>
                          <a:srgbClr val="000000"/>
                        </a:buClr>
                        <a:buSzPts val="950"/>
                        <a:buFont typeface="Arial"/>
                        <a:buNone/>
                      </a:pPr>
                      <a:r>
                        <a:rPr lang="en-US" sz="950" u="none" cap="none" strike="noStrike">
                          <a:solidFill>
                            <a:srgbClr val="20BEFF"/>
                          </a:solidFill>
                          <a:highlight>
                            <a:srgbClr val="FFFFFF"/>
                          </a:highlight>
                          <a:uFill>
                            <a:noFill/>
                          </a:uFill>
                          <a:latin typeface="Inter"/>
                          <a:ea typeface="Inter"/>
                          <a:cs typeface="Inter"/>
                          <a:sym typeface="Inter"/>
                          <a:hlinkClick r:id="rId5">
                            <a:extLst>
                              <a:ext uri="{A12FA001-AC4F-418D-AE19-62706E023703}">
                                <ahyp:hlinkClr val="tx"/>
                              </a:ext>
                            </a:extLst>
                          </a:hlinkClick>
                        </a:rPr>
                        <a:t>TextCat-NER</a:t>
                      </a:r>
                      <a:endParaRPr sz="950" u="none" cap="none" strike="noStrike">
                        <a:solidFill>
                          <a:srgbClr val="20BEFF"/>
                        </a:solidFill>
                        <a:highlight>
                          <a:srgbClr val="FFFFFF"/>
                        </a:highlight>
                        <a:latin typeface="Inter"/>
                        <a:ea typeface="Inter"/>
                        <a:cs typeface="Inter"/>
                        <a:sym typeface="Inter"/>
                      </a:endParaRPr>
                    </a:p>
                    <a:p>
                      <a:pPr indent="0" lvl="0" marL="0" marR="0" rtl="0" algn="l">
                        <a:lnSpc>
                          <a:spcPct val="115000"/>
                        </a:lnSpc>
                        <a:spcBef>
                          <a:spcPts val="400"/>
                        </a:spcBef>
                        <a:spcAft>
                          <a:spcPts val="0"/>
                        </a:spcAft>
                        <a:buClr>
                          <a:srgbClr val="000000"/>
                        </a:buClr>
                        <a:buSzPts val="950"/>
                        <a:buFont typeface="Arial"/>
                        <a:buNone/>
                      </a:pPr>
                      <a:r>
                        <a:rPr lang="en-US" sz="950" u="none" cap="none" strike="noStrike">
                          <a:highlight>
                            <a:srgbClr val="FFFFFF"/>
                          </a:highlight>
                          <a:latin typeface="Inter"/>
                          <a:ea typeface="Inter"/>
                          <a:cs typeface="Inter"/>
                          <a:sym typeface="Inter"/>
                        </a:rPr>
                        <a:t>ner_ruler_por_separado</a:t>
                      </a:r>
                      <a:endParaRPr sz="13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Succeeded</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0.414</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0.558</a:t>
                      </a:r>
                      <a:endParaRPr sz="1400" u="none" cap="none" strike="noStrike"/>
                    </a:p>
                  </a:txBody>
                  <a:tcPr marT="91425" marB="91425" marR="91425" marL="91425"/>
                </a:tc>
              </a:tr>
              <a:tr h="449925">
                <a:tc>
                  <a:txBody>
                    <a:bodyPr/>
                    <a:lstStyle/>
                    <a:p>
                      <a:pPr indent="0" lvl="0" marL="0" marR="50800" rtl="0" algn="l">
                        <a:lnSpc>
                          <a:spcPct val="115000"/>
                        </a:lnSpc>
                        <a:spcBef>
                          <a:spcPts val="0"/>
                        </a:spcBef>
                        <a:spcAft>
                          <a:spcPts val="0"/>
                        </a:spcAft>
                        <a:buClr>
                          <a:srgbClr val="000000"/>
                        </a:buClr>
                        <a:buSzPts val="950"/>
                        <a:buFont typeface="Arial"/>
                        <a:buNone/>
                      </a:pPr>
                      <a:r>
                        <a:rPr lang="en-US" sz="950" u="none" cap="none" strike="noStrike">
                          <a:solidFill>
                            <a:srgbClr val="008ABC"/>
                          </a:solidFill>
                          <a:highlight>
                            <a:srgbClr val="FFFFFF"/>
                          </a:highlight>
                          <a:uFill>
                            <a:noFill/>
                          </a:uFill>
                          <a:latin typeface="Inter"/>
                          <a:ea typeface="Inter"/>
                          <a:cs typeface="Inter"/>
                          <a:sym typeface="Inter"/>
                          <a:hlinkClick r:id="rId6">
                            <a:extLst>
                              <a:ext uri="{A12FA001-AC4F-418D-AE19-62706E023703}">
                                <ahyp:hlinkClr val="tx"/>
                              </a:ext>
                            </a:extLst>
                          </a:hlinkClick>
                        </a:rPr>
                        <a:t>TextCat-NER</a:t>
                      </a:r>
                      <a:endParaRPr sz="950" u="none" cap="none" strike="noStrike">
                        <a:solidFill>
                          <a:srgbClr val="008ABC"/>
                        </a:solidFill>
                        <a:highlight>
                          <a:srgbClr val="FFFFFF"/>
                        </a:highlight>
                        <a:latin typeface="Inter"/>
                        <a:ea typeface="Inter"/>
                        <a:cs typeface="Inter"/>
                        <a:sym typeface="Inter"/>
                      </a:endParaRPr>
                    </a:p>
                    <a:p>
                      <a:pPr indent="0" lvl="0" marL="0" marR="0" rtl="0" algn="l">
                        <a:lnSpc>
                          <a:spcPct val="115000"/>
                        </a:lnSpc>
                        <a:spcBef>
                          <a:spcPts val="400"/>
                        </a:spcBef>
                        <a:spcAft>
                          <a:spcPts val="0"/>
                        </a:spcAft>
                        <a:buClr>
                          <a:srgbClr val="000000"/>
                        </a:buClr>
                        <a:buSzPts val="950"/>
                        <a:buFont typeface="Arial"/>
                        <a:buNone/>
                      </a:pPr>
                      <a:r>
                        <a:rPr lang="en-US" sz="950" u="none" cap="none" strike="noStrike">
                          <a:highlight>
                            <a:srgbClr val="FFFFFF"/>
                          </a:highlight>
                          <a:latin typeface="Inter"/>
                          <a:ea typeface="Inter"/>
                          <a:cs typeface="Inter"/>
                          <a:sym typeface="Inter"/>
                        </a:rPr>
                        <a:t>final_ajustoModelo (version 8/9)</a:t>
                      </a:r>
                      <a:endParaRPr sz="13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Succeeded</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0.478</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50"/>
                        <a:buFont typeface="Arial"/>
                        <a:buNone/>
                      </a:pPr>
                      <a:r>
                        <a:rPr lang="en-US" sz="1050" u="none" cap="none" strike="noStrike">
                          <a:highlight>
                            <a:srgbClr val="FFFFFF"/>
                          </a:highlight>
                          <a:latin typeface="Inter"/>
                          <a:ea typeface="Inter"/>
                          <a:cs typeface="Inter"/>
                          <a:sym typeface="Inter"/>
                        </a:rPr>
                        <a:t>0.563</a:t>
                      </a:r>
                      <a:endParaRPr sz="1400" u="none" cap="none" strike="noStrike"/>
                    </a:p>
                  </a:txBody>
                  <a:tcPr marT="91425" marB="91425" marR="91425" marL="91425"/>
                </a:tc>
              </a:tr>
            </a:tbl>
          </a:graphicData>
        </a:graphic>
      </p:graphicFrame>
      <p:sp>
        <p:nvSpPr>
          <p:cNvPr id="613" name="Google Shape;613;ge3019bdad7_0_42"/>
          <p:cNvSpPr/>
          <p:nvPr/>
        </p:nvSpPr>
        <p:spPr>
          <a:xfrm>
            <a:off x="289050" y="1150750"/>
            <a:ext cx="8702700" cy="1701900"/>
          </a:xfrm>
          <a:prstGeom prst="roundRect">
            <a:avLst>
              <a:gd fmla="val 16667" name="adj"/>
            </a:avLst>
          </a:prstGeom>
          <a:noFill/>
          <a:ln cap="flat" cmpd="sng" w="2857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ge3019bdad7_0_42"/>
          <p:cNvSpPr/>
          <p:nvPr/>
        </p:nvSpPr>
        <p:spPr>
          <a:xfrm>
            <a:off x="289050" y="2852658"/>
            <a:ext cx="8702700" cy="582300"/>
          </a:xfrm>
          <a:prstGeom prst="roundRect">
            <a:avLst>
              <a:gd fmla="val 16667" name="adj"/>
            </a:avLst>
          </a:prstGeom>
          <a:noFill/>
          <a:ln cap="flat" cmpd="sng" w="2857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ge3019bdad7_0_42"/>
          <p:cNvSpPr/>
          <p:nvPr/>
        </p:nvSpPr>
        <p:spPr>
          <a:xfrm>
            <a:off x="252000" y="3424071"/>
            <a:ext cx="8702700" cy="582300"/>
          </a:xfrm>
          <a:prstGeom prst="roundRect">
            <a:avLst>
              <a:gd fmla="val 16667" name="adj"/>
            </a:avLst>
          </a:prstGeom>
          <a:noFill/>
          <a:ln cap="flat" cmpd="sng" w="2857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ge3019bdad7_0_42"/>
          <p:cNvSpPr/>
          <p:nvPr/>
        </p:nvSpPr>
        <p:spPr>
          <a:xfrm>
            <a:off x="252000" y="3995450"/>
            <a:ext cx="8702700" cy="729600"/>
          </a:xfrm>
          <a:prstGeom prst="roundRect">
            <a:avLst>
              <a:gd fmla="val 16667" name="adj"/>
            </a:avLst>
          </a:prstGeom>
          <a:noFill/>
          <a:ln cap="flat" cmpd="sng" w="28575">
            <a:solidFill>
              <a:srgbClr val="00FF00"/>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ge3019bdad7_0_42"/>
          <p:cNvSpPr/>
          <p:nvPr/>
        </p:nvSpPr>
        <p:spPr>
          <a:xfrm>
            <a:off x="304800" y="0"/>
            <a:ext cx="8597100" cy="602400"/>
          </a:xfrm>
          <a:prstGeom prst="rect">
            <a:avLst/>
          </a:prstGeom>
          <a:solidFill>
            <a:srgbClr val="A1C3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ge3019bdad7_0_42"/>
          <p:cNvSpPr/>
          <p:nvPr/>
        </p:nvSpPr>
        <p:spPr>
          <a:xfrm>
            <a:off x="274975" y="237175"/>
            <a:ext cx="5542800" cy="35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lt2"/>
                </a:solidFill>
                <a:latin typeface="Inter"/>
                <a:ea typeface="Inter"/>
                <a:cs typeface="Inter"/>
                <a:sym typeface="Inter"/>
              </a:rPr>
              <a:t>Final Prediction</a:t>
            </a:r>
            <a:endParaRPr b="1" i="0" sz="1400" u="none" cap="none" strike="noStrike">
              <a:solidFill>
                <a:schemeClr val="lt2"/>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lt2"/>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lt2"/>
              </a:solidFill>
              <a:latin typeface="Inter"/>
              <a:ea typeface="Inter"/>
              <a:cs typeface="Inter"/>
              <a:sym typeface="Inter"/>
            </a:endParaRPr>
          </a:p>
        </p:txBody>
      </p:sp>
      <p:cxnSp>
        <p:nvCxnSpPr>
          <p:cNvPr id="619" name="Google Shape;619;ge3019bdad7_0_42"/>
          <p:cNvCxnSpPr/>
          <p:nvPr/>
        </p:nvCxnSpPr>
        <p:spPr>
          <a:xfrm>
            <a:off x="304800" y="590550"/>
            <a:ext cx="8597100" cy="0"/>
          </a:xfrm>
          <a:prstGeom prst="straightConnector1">
            <a:avLst/>
          </a:prstGeom>
          <a:noFill/>
          <a:ln cap="flat" cmpd="sng" w="28575">
            <a:solidFill>
              <a:srgbClr val="0944A1"/>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3"/>
                                        </p:tgtEl>
                                        <p:attrNameLst>
                                          <p:attrName>style.visibility</p:attrName>
                                        </p:attrNameLst>
                                      </p:cBhvr>
                                      <p:to>
                                        <p:strVal val="visible"/>
                                      </p:to>
                                    </p:set>
                                    <p:animEffect filter="fade" transition="in">
                                      <p:cBhvr>
                                        <p:cTn dur="1000"/>
                                        <p:tgtEl>
                                          <p:spTgt spid="6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613"/>
                                        </p:tgtEl>
                                      </p:cBhvr>
                                    </p:animEffect>
                                    <p:set>
                                      <p:cBhvr>
                                        <p:cTn dur="1" fill="hold">
                                          <p:stCondLst>
                                            <p:cond delay="1000"/>
                                          </p:stCondLst>
                                        </p:cTn>
                                        <p:tgtEl>
                                          <p:spTgt spid="613"/>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14"/>
                                        </p:tgtEl>
                                        <p:attrNameLst>
                                          <p:attrName>style.visibility</p:attrName>
                                        </p:attrNameLst>
                                      </p:cBhvr>
                                      <p:to>
                                        <p:strVal val="visible"/>
                                      </p:to>
                                    </p:set>
                                    <p:animEffect filter="fade" transition="in">
                                      <p:cBhvr>
                                        <p:cTn dur="1000"/>
                                        <p:tgtEl>
                                          <p:spTgt spid="6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614"/>
                                        </p:tgtEl>
                                      </p:cBhvr>
                                    </p:animEffect>
                                    <p:set>
                                      <p:cBhvr>
                                        <p:cTn dur="1" fill="hold">
                                          <p:stCondLst>
                                            <p:cond delay="1000"/>
                                          </p:stCondLst>
                                        </p:cTn>
                                        <p:tgtEl>
                                          <p:spTgt spid="614"/>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15"/>
                                        </p:tgtEl>
                                        <p:attrNameLst>
                                          <p:attrName>style.visibility</p:attrName>
                                        </p:attrNameLst>
                                      </p:cBhvr>
                                      <p:to>
                                        <p:strVal val="visible"/>
                                      </p:to>
                                    </p:set>
                                    <p:animEffect filter="fade" transition="in">
                                      <p:cBhvr>
                                        <p:cTn dur="1000"/>
                                        <p:tgtEl>
                                          <p:spTgt spid="6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615"/>
                                        </p:tgtEl>
                                      </p:cBhvr>
                                    </p:animEffect>
                                    <p:set>
                                      <p:cBhvr>
                                        <p:cTn dur="1" fill="hold">
                                          <p:stCondLst>
                                            <p:cond delay="1000"/>
                                          </p:stCondLst>
                                        </p:cTn>
                                        <p:tgtEl>
                                          <p:spTgt spid="615"/>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16"/>
                                        </p:tgtEl>
                                        <p:attrNameLst>
                                          <p:attrName>style.visibility</p:attrName>
                                        </p:attrNameLst>
                                      </p:cBhvr>
                                      <p:to>
                                        <p:strVal val="visible"/>
                                      </p:to>
                                    </p:set>
                                    <p:animEffect filter="fade" transition="in">
                                      <p:cBhvr>
                                        <p:cTn dur="1100"/>
                                        <p:tgtEl>
                                          <p:spTgt spid="6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15"/>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626" name="Google Shape;626;p15"/>
          <p:cNvSpPr/>
          <p:nvPr/>
        </p:nvSpPr>
        <p:spPr>
          <a:xfrm flipH="1" rot="5400000">
            <a:off x="2160497" y="-2465296"/>
            <a:ext cx="4657358" cy="9587949"/>
          </a:xfrm>
          <a:prstGeom prst="rect">
            <a:avLst/>
          </a:prstGeom>
          <a:solidFill>
            <a:srgbClr val="3CBEEC">
              <a:alpha val="7058"/>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AE041"/>
              </a:solidFill>
              <a:latin typeface="Open Sans"/>
              <a:ea typeface="Open Sans"/>
              <a:cs typeface="Open Sans"/>
              <a:sym typeface="Open Sans"/>
            </a:endParaRPr>
          </a:p>
        </p:txBody>
      </p:sp>
      <p:sp>
        <p:nvSpPr>
          <p:cNvPr id="627" name="Google Shape;627;p15"/>
          <p:cNvSpPr txBox="1"/>
          <p:nvPr/>
        </p:nvSpPr>
        <p:spPr>
          <a:xfrm>
            <a:off x="1835775" y="1128349"/>
            <a:ext cx="5306700" cy="861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5000"/>
              <a:buFont typeface="Arial"/>
              <a:buNone/>
            </a:pPr>
            <a:r>
              <a:rPr b="1" lang="en-US" sz="5000">
                <a:solidFill>
                  <a:schemeClr val="dk1"/>
                </a:solidFill>
                <a:latin typeface="Inter"/>
                <a:ea typeface="Inter"/>
                <a:cs typeface="Inter"/>
                <a:sym typeface="Inter"/>
              </a:rPr>
              <a:t>Final Remarks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3"/>
          <p:cNvSpPr txBox="1"/>
          <p:nvPr/>
        </p:nvSpPr>
        <p:spPr>
          <a:xfrm>
            <a:off x="1447800" y="1113770"/>
            <a:ext cx="4746000" cy="2709000"/>
          </a:xfrm>
          <a:prstGeom prst="rect">
            <a:avLst/>
          </a:prstGeom>
          <a:noFill/>
          <a:ln>
            <a:noFill/>
          </a:ln>
        </p:spPr>
        <p:txBody>
          <a:bodyPr anchorCtr="0" anchor="t" bIns="45700" lIns="91425" spcFirstLastPara="1" rIns="91425" wrap="square" tIns="45700">
            <a:spAutoFit/>
          </a:bodyPr>
          <a:lstStyle/>
          <a:p>
            <a:pPr indent="-457200" lvl="0" marL="457200" marR="0" rtl="0" algn="l">
              <a:lnSpc>
                <a:spcPct val="150000"/>
              </a:lnSpc>
              <a:spcBef>
                <a:spcPts val="0"/>
              </a:spcBef>
              <a:spcAft>
                <a:spcPts val="0"/>
              </a:spcAft>
              <a:buClr>
                <a:schemeClr val="dk1"/>
              </a:buClr>
              <a:buSzPts val="2000"/>
              <a:buFont typeface="Arial"/>
              <a:buAutoNum type="arabicPeriod"/>
            </a:pPr>
            <a:r>
              <a:rPr b="0" i="0" lang="en-US" sz="2000" u="none" cap="none" strike="noStrike">
                <a:solidFill>
                  <a:schemeClr val="dk1"/>
                </a:solidFill>
                <a:latin typeface="Inter"/>
                <a:ea typeface="Inter"/>
                <a:cs typeface="Inter"/>
                <a:sym typeface="Inter"/>
              </a:rPr>
              <a:t>Background</a:t>
            </a:r>
            <a:endParaRPr b="0" i="0" sz="1400" u="none" cap="none" strike="noStrike">
              <a:solidFill>
                <a:srgbClr val="000000"/>
              </a:solidFill>
              <a:latin typeface="Arial"/>
              <a:ea typeface="Arial"/>
              <a:cs typeface="Arial"/>
              <a:sym typeface="Arial"/>
            </a:endParaRPr>
          </a:p>
          <a:p>
            <a:pPr indent="-457200" lvl="0" marL="457200" marR="0" rtl="0" algn="l">
              <a:lnSpc>
                <a:spcPct val="150000"/>
              </a:lnSpc>
              <a:spcBef>
                <a:spcPts val="0"/>
              </a:spcBef>
              <a:spcAft>
                <a:spcPts val="0"/>
              </a:spcAft>
              <a:buClr>
                <a:schemeClr val="dk1"/>
              </a:buClr>
              <a:buSzPts val="2000"/>
              <a:buFont typeface="Arial"/>
              <a:buAutoNum type="arabicPeriod"/>
            </a:pPr>
            <a:r>
              <a:rPr b="0" i="0" lang="en-US" sz="2000" u="none" cap="none" strike="noStrike">
                <a:solidFill>
                  <a:schemeClr val="dk1"/>
                </a:solidFill>
                <a:latin typeface="Inter"/>
                <a:ea typeface="Inter"/>
                <a:cs typeface="Inter"/>
                <a:sym typeface="Inter"/>
              </a:rPr>
              <a:t>Summary</a:t>
            </a:r>
            <a:endParaRPr b="0" i="0" sz="1400" u="none" cap="none" strike="noStrike">
              <a:solidFill>
                <a:srgbClr val="000000"/>
              </a:solidFill>
              <a:latin typeface="Arial"/>
              <a:ea typeface="Arial"/>
              <a:cs typeface="Arial"/>
              <a:sym typeface="Arial"/>
            </a:endParaRPr>
          </a:p>
          <a:p>
            <a:pPr indent="-457200" lvl="0" marL="457200" marR="0" rtl="0" algn="l">
              <a:lnSpc>
                <a:spcPct val="150000"/>
              </a:lnSpc>
              <a:spcBef>
                <a:spcPts val="0"/>
              </a:spcBef>
              <a:spcAft>
                <a:spcPts val="0"/>
              </a:spcAft>
              <a:buClr>
                <a:schemeClr val="dk1"/>
              </a:buClr>
              <a:buSzPts val="2000"/>
              <a:buFont typeface="Arial"/>
              <a:buAutoNum type="arabicPeriod"/>
            </a:pPr>
            <a:r>
              <a:rPr lang="en-US" sz="2000">
                <a:solidFill>
                  <a:schemeClr val="dk1"/>
                </a:solidFill>
                <a:latin typeface="Inter"/>
                <a:ea typeface="Inter"/>
                <a:cs typeface="Inter"/>
                <a:sym typeface="Inter"/>
              </a:rPr>
              <a:t>Overall architecture</a:t>
            </a:r>
            <a:endParaRPr sz="2000">
              <a:solidFill>
                <a:schemeClr val="dk1"/>
              </a:solidFill>
              <a:latin typeface="Inter"/>
              <a:ea typeface="Inter"/>
              <a:cs typeface="Inter"/>
              <a:sym typeface="Inter"/>
            </a:endParaRPr>
          </a:p>
          <a:p>
            <a:pPr indent="-457200" lvl="0" marL="457200" marR="0" rtl="0" algn="l">
              <a:lnSpc>
                <a:spcPct val="150000"/>
              </a:lnSpc>
              <a:spcBef>
                <a:spcPts val="0"/>
              </a:spcBef>
              <a:spcAft>
                <a:spcPts val="0"/>
              </a:spcAft>
              <a:buClr>
                <a:schemeClr val="dk1"/>
              </a:buClr>
              <a:buSzPts val="2000"/>
              <a:buFont typeface="Inter"/>
              <a:buAutoNum type="arabicPeriod"/>
            </a:pPr>
            <a:r>
              <a:rPr lang="en-US" sz="2000">
                <a:solidFill>
                  <a:schemeClr val="dk1"/>
                </a:solidFill>
                <a:latin typeface="Inter"/>
                <a:ea typeface="Inter"/>
                <a:cs typeface="Inter"/>
                <a:sym typeface="Inter"/>
              </a:rPr>
              <a:t>Step-by-step</a:t>
            </a:r>
            <a:endParaRPr sz="2000">
              <a:solidFill>
                <a:schemeClr val="dk1"/>
              </a:solidFill>
              <a:latin typeface="Inter"/>
              <a:ea typeface="Inter"/>
              <a:cs typeface="Inter"/>
              <a:sym typeface="Inter"/>
            </a:endParaRPr>
          </a:p>
          <a:p>
            <a:pPr indent="-457200" lvl="0" marL="457200" marR="0" rtl="0" algn="l">
              <a:lnSpc>
                <a:spcPct val="150000"/>
              </a:lnSpc>
              <a:spcBef>
                <a:spcPts val="0"/>
              </a:spcBef>
              <a:spcAft>
                <a:spcPts val="0"/>
              </a:spcAft>
              <a:buClr>
                <a:schemeClr val="dk1"/>
              </a:buClr>
              <a:buSzPts val="2000"/>
              <a:buFont typeface="Arial"/>
              <a:buAutoNum type="arabicPeriod"/>
            </a:pPr>
            <a:r>
              <a:rPr lang="en-US" sz="2000">
                <a:solidFill>
                  <a:schemeClr val="dk1"/>
                </a:solidFill>
                <a:latin typeface="Inter"/>
                <a:ea typeface="Inter"/>
                <a:cs typeface="Inter"/>
                <a:sym typeface="Inter"/>
              </a:rPr>
              <a:t>Final Remarks</a:t>
            </a:r>
            <a:endParaRPr sz="2000">
              <a:solidFill>
                <a:schemeClr val="dk1"/>
              </a:solidFill>
              <a:latin typeface="Inter"/>
              <a:ea typeface="Inter"/>
              <a:cs typeface="Inter"/>
              <a:sym typeface="Inter"/>
            </a:endParaRPr>
          </a:p>
          <a:p>
            <a:pPr indent="-457200" lvl="0" marL="457200" marR="0" rtl="0" algn="l">
              <a:lnSpc>
                <a:spcPct val="150000"/>
              </a:lnSpc>
              <a:spcBef>
                <a:spcPts val="0"/>
              </a:spcBef>
              <a:spcAft>
                <a:spcPts val="0"/>
              </a:spcAft>
              <a:buClr>
                <a:schemeClr val="dk1"/>
              </a:buClr>
              <a:buSzPts val="2000"/>
              <a:buFont typeface="Inter"/>
              <a:buAutoNum type="arabicPeriod"/>
            </a:pPr>
            <a:r>
              <a:rPr lang="en-US" sz="2000">
                <a:solidFill>
                  <a:schemeClr val="dk1"/>
                </a:solidFill>
                <a:latin typeface="Inter"/>
                <a:ea typeface="Inter"/>
                <a:cs typeface="Inter"/>
                <a:sym typeface="Inter"/>
              </a:rPr>
              <a:t>Q&amp;A</a:t>
            </a:r>
            <a:endParaRPr sz="2000">
              <a:solidFill>
                <a:schemeClr val="dk1"/>
              </a:solidFill>
              <a:latin typeface="Inter"/>
              <a:ea typeface="Inter"/>
              <a:cs typeface="Inter"/>
              <a:sym typeface="Inter"/>
            </a:endParaRPr>
          </a:p>
        </p:txBody>
      </p:sp>
      <p:sp>
        <p:nvSpPr>
          <p:cNvPr id="76" name="Google Shape;76;p3"/>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77" name="Google Shape;77;p3"/>
          <p:cNvSpPr/>
          <p:nvPr/>
        </p:nvSpPr>
        <p:spPr>
          <a:xfrm>
            <a:off x="274983" y="183874"/>
            <a:ext cx="513521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Inter"/>
                <a:ea typeface="Inter"/>
                <a:cs typeface="Inter"/>
                <a:sym typeface="Inter"/>
              </a:rPr>
              <a:t>Agenda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Inter"/>
              <a:ea typeface="Inter"/>
              <a:cs typeface="Inter"/>
              <a:sym typeface="Inter"/>
            </a:endParaRPr>
          </a:p>
        </p:txBody>
      </p:sp>
      <p:cxnSp>
        <p:nvCxnSpPr>
          <p:cNvPr id="78" name="Google Shape;78;p3"/>
          <p:cNvCxnSpPr/>
          <p:nvPr/>
        </p:nvCxnSpPr>
        <p:spPr>
          <a:xfrm>
            <a:off x="304800" y="590550"/>
            <a:ext cx="8597015" cy="0"/>
          </a:xfrm>
          <a:prstGeom prst="straightConnector1">
            <a:avLst/>
          </a:prstGeom>
          <a:noFill/>
          <a:ln cap="flat" cmpd="sng" w="25400">
            <a:solidFill>
              <a:srgbClr val="FAE041"/>
            </a:solidFill>
            <a:prstDash val="solid"/>
            <a:round/>
            <a:headEnd len="sm" w="sm" type="none"/>
            <a:tailEnd len="sm" w="sm"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ge5b79b39f9_0_0"/>
          <p:cNvSpPr/>
          <p:nvPr/>
        </p:nvSpPr>
        <p:spPr>
          <a:xfrm flipH="1">
            <a:off x="-2514549" y="30646"/>
            <a:ext cx="2109900" cy="5143500"/>
          </a:xfrm>
          <a:prstGeom prst="rect">
            <a:avLst/>
          </a:prstGeom>
          <a:solidFill>
            <a:srgbClr val="3CBEEC">
              <a:alpha val="90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0000"/>
              </a:solidFill>
              <a:latin typeface="Open Sans"/>
              <a:ea typeface="Open Sans"/>
              <a:cs typeface="Open Sans"/>
              <a:sym typeface="Open Sans"/>
            </a:endParaRPr>
          </a:p>
        </p:txBody>
      </p:sp>
      <p:sp>
        <p:nvSpPr>
          <p:cNvPr id="634" name="Google Shape;634;ge5b79b39f9_0_0"/>
          <p:cNvSpPr txBox="1"/>
          <p:nvPr/>
        </p:nvSpPr>
        <p:spPr>
          <a:xfrm>
            <a:off x="-2362199" y="188816"/>
            <a:ext cx="2082000" cy="215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800">
                <a:solidFill>
                  <a:schemeClr val="dk1"/>
                </a:solidFill>
                <a:latin typeface="Inter"/>
                <a:ea typeface="Inter"/>
                <a:cs typeface="Inter"/>
                <a:sym typeface="Inter"/>
              </a:rPr>
              <a:t>Features Selection/Engineering</a:t>
            </a:r>
            <a:endParaRPr/>
          </a:p>
        </p:txBody>
      </p:sp>
      <p:sp>
        <p:nvSpPr>
          <p:cNvPr id="635" name="Google Shape;635;ge5b79b39f9_0_0"/>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sp>
        <p:nvSpPr>
          <p:cNvPr id="636" name="Google Shape;636;ge5b79b39f9_0_0"/>
          <p:cNvSpPr/>
          <p:nvPr/>
        </p:nvSpPr>
        <p:spPr>
          <a:xfrm>
            <a:off x="-2345634" y="470453"/>
            <a:ext cx="1754100" cy="769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Inter"/>
                <a:ea typeface="Inter"/>
                <a:cs typeface="Inter"/>
                <a:sym typeface="Inter"/>
              </a:rPr>
              <a:t>Variable Importance Plot</a:t>
            </a:r>
            <a:endParaRPr/>
          </a:p>
          <a:p>
            <a:pPr indent="0" lvl="0" marL="0" marR="0" rtl="0" algn="l">
              <a:spcBef>
                <a:spcPts val="0"/>
              </a:spcBef>
              <a:spcAft>
                <a:spcPts val="0"/>
              </a:spcAft>
              <a:buNone/>
            </a:pPr>
            <a:r>
              <a:t/>
            </a:r>
            <a:endParaRPr sz="1600">
              <a:solidFill>
                <a:schemeClr val="dk1"/>
              </a:solidFill>
              <a:latin typeface="Arial"/>
              <a:ea typeface="Arial"/>
              <a:cs typeface="Arial"/>
              <a:sym typeface="Arial"/>
            </a:endParaRPr>
          </a:p>
        </p:txBody>
      </p:sp>
      <p:sp>
        <p:nvSpPr>
          <p:cNvPr id="637" name="Google Shape;637;ge5b79b39f9_0_0"/>
          <p:cNvSpPr/>
          <p:nvPr/>
        </p:nvSpPr>
        <p:spPr>
          <a:xfrm>
            <a:off x="274983" y="183874"/>
            <a:ext cx="51351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200">
                <a:solidFill>
                  <a:schemeClr val="dk1"/>
                </a:solidFill>
                <a:latin typeface="Inter"/>
                <a:ea typeface="Inter"/>
                <a:cs typeface="Inter"/>
                <a:sym typeface="Inter"/>
              </a:rPr>
              <a:t>Features Selection/Engineering</a:t>
            </a:r>
            <a:endParaRPr/>
          </a:p>
          <a:p>
            <a:pPr indent="0" lvl="0" marL="0" marR="0" rtl="0" algn="l">
              <a:spcBef>
                <a:spcPts val="0"/>
              </a:spcBef>
              <a:spcAft>
                <a:spcPts val="0"/>
              </a:spcAft>
              <a:buNone/>
            </a:pPr>
            <a:r>
              <a:t/>
            </a:r>
            <a:endParaRPr b="1" sz="1600">
              <a:solidFill>
                <a:schemeClr val="dk1"/>
              </a:solidFill>
              <a:latin typeface="Inter"/>
              <a:ea typeface="Inter"/>
              <a:cs typeface="Inter"/>
              <a:sym typeface="Inter"/>
            </a:endParaRPr>
          </a:p>
        </p:txBody>
      </p:sp>
      <p:cxnSp>
        <p:nvCxnSpPr>
          <p:cNvPr id="638" name="Google Shape;638;ge5b79b39f9_0_0"/>
          <p:cNvCxnSpPr/>
          <p:nvPr/>
        </p:nvCxnSpPr>
        <p:spPr>
          <a:xfrm>
            <a:off x="304800" y="590550"/>
            <a:ext cx="8597100" cy="0"/>
          </a:xfrm>
          <a:prstGeom prst="straightConnector1">
            <a:avLst/>
          </a:prstGeom>
          <a:noFill/>
          <a:ln cap="flat" cmpd="sng" w="25400">
            <a:solidFill>
              <a:srgbClr val="FAE041"/>
            </a:solidFill>
            <a:prstDash val="solid"/>
            <a:round/>
            <a:headEnd len="sm" w="sm" type="none"/>
            <a:tailEnd len="sm" w="sm" type="none"/>
          </a:ln>
        </p:spPr>
      </p:cxnSp>
      <p:sp>
        <p:nvSpPr>
          <p:cNvPr id="639" name="Google Shape;639;ge5b79b39f9_0_0"/>
          <p:cNvSpPr txBox="1"/>
          <p:nvPr/>
        </p:nvSpPr>
        <p:spPr>
          <a:xfrm>
            <a:off x="304800" y="623975"/>
            <a:ext cx="8597100" cy="492600"/>
          </a:xfrm>
          <a:prstGeom prst="rect">
            <a:avLst/>
          </a:prstGeom>
          <a:solidFill>
            <a:schemeClr val="lt1"/>
          </a:solid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None/>
            </a:pPr>
            <a:r>
              <a:rPr b="1" lang="en-US" sz="2000">
                <a:solidFill>
                  <a:schemeClr val="dk1"/>
                </a:solidFill>
                <a:latin typeface="Inter"/>
                <a:ea typeface="Inter"/>
                <a:cs typeface="Inter"/>
                <a:sym typeface="Inter"/>
              </a:rPr>
              <a:t>Variable Importance (qualitative analysis)</a:t>
            </a:r>
            <a:r>
              <a:rPr lang="en-US" sz="2000">
                <a:solidFill>
                  <a:schemeClr val="dk1"/>
                </a:solidFill>
                <a:latin typeface="Inter"/>
                <a:ea typeface="Inter"/>
                <a:cs typeface="Inter"/>
                <a:sym typeface="Inter"/>
              </a:rPr>
              <a:t>:</a:t>
            </a:r>
            <a:endParaRPr>
              <a:latin typeface="Verdana"/>
              <a:ea typeface="Verdana"/>
              <a:cs typeface="Verdana"/>
              <a:sym typeface="Verdana"/>
            </a:endParaRPr>
          </a:p>
        </p:txBody>
      </p:sp>
      <p:pic>
        <p:nvPicPr>
          <p:cNvPr id="640" name="Google Shape;640;ge5b79b39f9_0_0"/>
          <p:cNvPicPr preferRelativeResize="0"/>
          <p:nvPr/>
        </p:nvPicPr>
        <p:blipFill>
          <a:blip r:embed="rId3">
            <a:alphaModFix/>
          </a:blip>
          <a:stretch>
            <a:fillRect/>
          </a:stretch>
        </p:blipFill>
        <p:spPr>
          <a:xfrm>
            <a:off x="1217250" y="1072575"/>
            <a:ext cx="6363028" cy="3722123"/>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16"/>
          <p:cNvSpPr txBox="1"/>
          <p:nvPr/>
        </p:nvSpPr>
        <p:spPr>
          <a:xfrm>
            <a:off x="990600" y="1070123"/>
            <a:ext cx="7086600" cy="29862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20000"/>
              </a:lnSpc>
              <a:spcBef>
                <a:spcPts val="0"/>
              </a:spcBef>
              <a:spcAft>
                <a:spcPts val="0"/>
              </a:spcAft>
              <a:buClr>
                <a:schemeClr val="dk1"/>
              </a:buClr>
              <a:buSzPts val="2000"/>
              <a:buFont typeface="Inter"/>
              <a:buChar char="•"/>
            </a:pPr>
            <a:r>
              <a:rPr lang="en-US" sz="2000">
                <a:solidFill>
                  <a:schemeClr val="dk1"/>
                </a:solidFill>
                <a:latin typeface="Inter"/>
                <a:ea typeface="Inter"/>
                <a:cs typeface="Inter"/>
                <a:sym typeface="Inter"/>
              </a:rPr>
              <a:t>The overall approach was laborious but simple and fast to deploy and train</a:t>
            </a:r>
            <a:endParaRPr sz="2000">
              <a:solidFill>
                <a:schemeClr val="dk1"/>
              </a:solidFill>
              <a:latin typeface="Inter"/>
              <a:ea typeface="Inter"/>
              <a:cs typeface="Inter"/>
              <a:sym typeface="Inter"/>
            </a:endParaRPr>
          </a:p>
          <a:p>
            <a:pPr indent="-285750" lvl="0" marL="285750" marR="0" rtl="0" algn="l">
              <a:lnSpc>
                <a:spcPct val="120000"/>
              </a:lnSpc>
              <a:spcBef>
                <a:spcPts val="0"/>
              </a:spcBef>
              <a:spcAft>
                <a:spcPts val="0"/>
              </a:spcAft>
              <a:buClr>
                <a:schemeClr val="dk1"/>
              </a:buClr>
              <a:buSzPts val="2000"/>
              <a:buFont typeface="Inter"/>
              <a:buChar char="•"/>
            </a:pPr>
            <a:r>
              <a:rPr lang="en-US" sz="2000">
                <a:solidFill>
                  <a:schemeClr val="dk1"/>
                </a:solidFill>
                <a:latin typeface="Inter"/>
                <a:ea typeface="Inter"/>
                <a:cs typeface="Inter"/>
                <a:sym typeface="Inter"/>
              </a:rPr>
              <a:t>Maybe o</a:t>
            </a:r>
            <a:r>
              <a:rPr b="0" i="0" lang="en-US" sz="2000" u="none" cap="none" strike="noStrike">
                <a:solidFill>
                  <a:schemeClr val="dk1"/>
                </a:solidFill>
                <a:latin typeface="Inter"/>
                <a:ea typeface="Inter"/>
                <a:cs typeface="Inter"/>
                <a:sym typeface="Inter"/>
              </a:rPr>
              <a:t>ur background in reading scientific articles</a:t>
            </a:r>
            <a:endParaRPr b="0" i="0" sz="2000" u="none" cap="none" strike="noStrike">
              <a:solidFill>
                <a:schemeClr val="dk1"/>
              </a:solidFill>
              <a:latin typeface="Inter"/>
              <a:ea typeface="Inter"/>
              <a:cs typeface="Inter"/>
              <a:sym typeface="Inter"/>
            </a:endParaRPr>
          </a:p>
          <a:p>
            <a:pPr indent="-285750" lvl="0" marL="285750" marR="0" rtl="0" algn="l">
              <a:lnSpc>
                <a:spcPct val="120000"/>
              </a:lnSpc>
              <a:spcBef>
                <a:spcPts val="0"/>
              </a:spcBef>
              <a:spcAft>
                <a:spcPts val="0"/>
              </a:spcAft>
              <a:buClr>
                <a:schemeClr val="dk1"/>
              </a:buClr>
              <a:buSzPts val="2000"/>
              <a:buFont typeface="Inter"/>
              <a:buChar char="•"/>
            </a:pPr>
            <a:r>
              <a:rPr b="0" i="0" lang="en-US" sz="2000" u="none" cap="none" strike="noStrike">
                <a:solidFill>
                  <a:schemeClr val="dk1"/>
                </a:solidFill>
                <a:latin typeface="Inter"/>
                <a:ea typeface="Inter"/>
                <a:cs typeface="Inter"/>
                <a:sym typeface="Inter"/>
              </a:rPr>
              <a:t>We had some limitations with respect to </a:t>
            </a:r>
            <a:r>
              <a:rPr lang="en-US" sz="2000">
                <a:solidFill>
                  <a:schemeClr val="dk1"/>
                </a:solidFill>
                <a:latin typeface="Inter"/>
                <a:ea typeface="Inter"/>
                <a:cs typeface="Inter"/>
                <a:sym typeface="Inter"/>
              </a:rPr>
              <a:t>available </a:t>
            </a:r>
            <a:r>
              <a:rPr b="0" i="0" lang="en-US" sz="2000" u="none" cap="none" strike="noStrike">
                <a:solidFill>
                  <a:schemeClr val="dk1"/>
                </a:solidFill>
                <a:latin typeface="Inter"/>
                <a:ea typeface="Inter"/>
                <a:cs typeface="Inter"/>
                <a:sym typeface="Inter"/>
              </a:rPr>
              <a:t>tools, so the only alternative is </a:t>
            </a:r>
            <a:r>
              <a:rPr lang="en-US" sz="2000">
                <a:solidFill>
                  <a:schemeClr val="dk1"/>
                </a:solidFill>
                <a:latin typeface="Inter"/>
                <a:ea typeface="Inter"/>
                <a:cs typeface="Inter"/>
                <a:sym typeface="Inter"/>
              </a:rPr>
              <a:t>trying to be</a:t>
            </a:r>
            <a:r>
              <a:rPr b="0" i="0" lang="en-US" sz="2000" u="none" cap="none" strike="noStrike">
                <a:solidFill>
                  <a:schemeClr val="dk1"/>
                </a:solidFill>
                <a:latin typeface="Inter"/>
                <a:ea typeface="Inter"/>
                <a:cs typeface="Inter"/>
                <a:sym typeface="Inter"/>
              </a:rPr>
              <a:t> creative and explore different scenarios</a:t>
            </a:r>
            <a:endParaRPr b="0" i="0" sz="2000" u="none" cap="none" strike="noStrike">
              <a:solidFill>
                <a:schemeClr val="dk1"/>
              </a:solidFill>
              <a:latin typeface="Inter"/>
              <a:ea typeface="Inter"/>
              <a:cs typeface="Inter"/>
              <a:sym typeface="Inter"/>
            </a:endParaRPr>
          </a:p>
          <a:p>
            <a:pPr indent="-285750" lvl="0" marL="285750" marR="0" rtl="0" algn="l">
              <a:lnSpc>
                <a:spcPct val="120000"/>
              </a:lnSpc>
              <a:spcBef>
                <a:spcPts val="0"/>
              </a:spcBef>
              <a:spcAft>
                <a:spcPts val="0"/>
              </a:spcAft>
              <a:buClr>
                <a:schemeClr val="dk1"/>
              </a:buClr>
              <a:buSzPts val="2000"/>
              <a:buFont typeface="Inter"/>
              <a:buChar char="•"/>
            </a:pPr>
            <a:r>
              <a:rPr b="0" i="0" lang="en-US" sz="2000" u="none" cap="none" strike="noStrike">
                <a:solidFill>
                  <a:schemeClr val="dk1"/>
                </a:solidFill>
                <a:latin typeface="Inter"/>
                <a:ea typeface="Inter"/>
                <a:cs typeface="Inter"/>
                <a:sym typeface="Inter"/>
              </a:rPr>
              <a:t>Federico did a great job in expanding the list of dataset names (patience and commitment)</a:t>
            </a:r>
            <a:endParaRPr b="0" i="0" sz="2000" u="none" cap="none" strike="noStrike">
              <a:solidFill>
                <a:schemeClr val="dk1"/>
              </a:solidFill>
              <a:latin typeface="Inter"/>
              <a:ea typeface="Inter"/>
              <a:cs typeface="Inter"/>
              <a:sym typeface="Inter"/>
            </a:endParaRPr>
          </a:p>
        </p:txBody>
      </p:sp>
      <p:sp>
        <p:nvSpPr>
          <p:cNvPr id="647" name="Google Shape;647;p16"/>
          <p:cNvSpPr txBox="1"/>
          <p:nvPr/>
        </p:nvSpPr>
        <p:spPr>
          <a:xfrm>
            <a:off x="3733800" y="4794706"/>
            <a:ext cx="2082019"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rgbClr val="929292"/>
                </a:solidFill>
                <a:latin typeface="Inter"/>
                <a:ea typeface="Inter"/>
                <a:cs typeface="Inter"/>
                <a:sym typeface="Inter"/>
              </a:rPr>
              <a:t>Kaggle Winner Presentation Template</a:t>
            </a:r>
            <a:endParaRPr b="0" i="0" sz="800" u="none" cap="none" strike="noStrike">
              <a:solidFill>
                <a:srgbClr val="929292"/>
              </a:solidFill>
              <a:latin typeface="Inter"/>
              <a:ea typeface="Inter"/>
              <a:cs typeface="Inter"/>
              <a:sym typeface="Inter"/>
            </a:endParaRPr>
          </a:p>
        </p:txBody>
      </p:sp>
      <p:sp>
        <p:nvSpPr>
          <p:cNvPr id="648" name="Google Shape;648;p16"/>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649" name="Google Shape;649;p16"/>
          <p:cNvSpPr/>
          <p:nvPr/>
        </p:nvSpPr>
        <p:spPr>
          <a:xfrm>
            <a:off x="274983" y="183874"/>
            <a:ext cx="513521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lang="en-US" sz="1200">
                <a:solidFill>
                  <a:schemeClr val="dk1"/>
                </a:solidFill>
                <a:latin typeface="Inter"/>
                <a:ea typeface="Inter"/>
                <a:cs typeface="Inter"/>
                <a:sym typeface="Inter"/>
              </a:rPr>
              <a:t>What made a difference in our case?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Inter"/>
              <a:ea typeface="Inter"/>
              <a:cs typeface="Inter"/>
              <a:sym typeface="Inter"/>
            </a:endParaRPr>
          </a:p>
        </p:txBody>
      </p:sp>
      <p:cxnSp>
        <p:nvCxnSpPr>
          <p:cNvPr id="650" name="Google Shape;650;p16"/>
          <p:cNvCxnSpPr/>
          <p:nvPr/>
        </p:nvCxnSpPr>
        <p:spPr>
          <a:xfrm>
            <a:off x="304800" y="590550"/>
            <a:ext cx="8597015" cy="0"/>
          </a:xfrm>
          <a:prstGeom prst="straightConnector1">
            <a:avLst/>
          </a:prstGeom>
          <a:noFill/>
          <a:ln cap="flat" cmpd="sng" w="25400">
            <a:solidFill>
              <a:srgbClr val="FAE041"/>
            </a:solidFill>
            <a:prstDash val="solid"/>
            <a:round/>
            <a:headEnd len="sm" w="sm" type="none"/>
            <a:tailEnd len="sm" w="sm"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ge5b79b39f9_0_19"/>
          <p:cNvSpPr txBox="1"/>
          <p:nvPr/>
        </p:nvSpPr>
        <p:spPr>
          <a:xfrm>
            <a:off x="990600" y="917723"/>
            <a:ext cx="7086600" cy="40944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20000"/>
              </a:lnSpc>
              <a:spcBef>
                <a:spcPts val="0"/>
              </a:spcBef>
              <a:spcAft>
                <a:spcPts val="0"/>
              </a:spcAft>
              <a:buClr>
                <a:schemeClr val="dk1"/>
              </a:buClr>
              <a:buSzPts val="2000"/>
              <a:buFont typeface="Inter"/>
              <a:buChar char="•"/>
            </a:pPr>
            <a:r>
              <a:rPr lang="en-US" sz="2000">
                <a:solidFill>
                  <a:schemeClr val="dk1"/>
                </a:solidFill>
                <a:latin typeface="Inter"/>
                <a:ea typeface="Inter"/>
                <a:cs typeface="Inter"/>
                <a:sym typeface="Inter"/>
              </a:rPr>
              <a:t>Be careful when choosing how to start with the platform (it was a difficult challenge)</a:t>
            </a:r>
            <a:endParaRPr sz="2000">
              <a:solidFill>
                <a:schemeClr val="dk1"/>
              </a:solidFill>
              <a:latin typeface="Inter"/>
              <a:ea typeface="Inter"/>
              <a:cs typeface="Inter"/>
              <a:sym typeface="Inter"/>
            </a:endParaRPr>
          </a:p>
          <a:p>
            <a:pPr indent="-285750" lvl="0" marL="285750" marR="0" rtl="0" algn="l">
              <a:lnSpc>
                <a:spcPct val="120000"/>
              </a:lnSpc>
              <a:spcBef>
                <a:spcPts val="0"/>
              </a:spcBef>
              <a:spcAft>
                <a:spcPts val="0"/>
              </a:spcAft>
              <a:buClr>
                <a:schemeClr val="dk1"/>
              </a:buClr>
              <a:buSzPts val="2000"/>
              <a:buFont typeface="Inter"/>
              <a:buChar char="•"/>
            </a:pPr>
            <a:r>
              <a:rPr lang="en-US" sz="2000">
                <a:solidFill>
                  <a:schemeClr val="dk1"/>
                </a:solidFill>
                <a:latin typeface="Inter"/>
                <a:ea typeface="Inter"/>
                <a:cs typeface="Inter"/>
                <a:sym typeface="Inter"/>
              </a:rPr>
              <a:t>Select a few papers from PubMed to use as private test set</a:t>
            </a:r>
            <a:endParaRPr sz="2000">
              <a:solidFill>
                <a:schemeClr val="dk1"/>
              </a:solidFill>
              <a:latin typeface="Inter"/>
              <a:ea typeface="Inter"/>
              <a:cs typeface="Inter"/>
              <a:sym typeface="Inter"/>
            </a:endParaRPr>
          </a:p>
          <a:p>
            <a:pPr indent="-285750" lvl="0" marL="285750" marR="0" rtl="0" algn="l">
              <a:lnSpc>
                <a:spcPct val="120000"/>
              </a:lnSpc>
              <a:spcBef>
                <a:spcPts val="0"/>
              </a:spcBef>
              <a:spcAft>
                <a:spcPts val="0"/>
              </a:spcAft>
              <a:buClr>
                <a:schemeClr val="dk1"/>
              </a:buClr>
              <a:buSzPts val="2000"/>
              <a:buFont typeface="Inter"/>
              <a:buChar char="•"/>
            </a:pPr>
            <a:r>
              <a:rPr lang="en-US" sz="2000">
                <a:solidFill>
                  <a:schemeClr val="dk1"/>
                </a:solidFill>
                <a:latin typeface="Inter"/>
                <a:ea typeface="Inter"/>
                <a:cs typeface="Inter"/>
                <a:sym typeface="Inter"/>
              </a:rPr>
              <a:t>Improve the way we approach the problem if we want to be efficient in using our time</a:t>
            </a:r>
            <a:endParaRPr sz="2000">
              <a:solidFill>
                <a:schemeClr val="dk1"/>
              </a:solidFill>
              <a:latin typeface="Inter"/>
              <a:ea typeface="Inter"/>
              <a:cs typeface="Inter"/>
              <a:sym typeface="Inter"/>
            </a:endParaRPr>
          </a:p>
          <a:p>
            <a:pPr indent="-355600" lvl="1" marL="914400" marR="0" rtl="0" algn="l">
              <a:lnSpc>
                <a:spcPct val="120000"/>
              </a:lnSpc>
              <a:spcBef>
                <a:spcPts val="0"/>
              </a:spcBef>
              <a:spcAft>
                <a:spcPts val="0"/>
              </a:spcAft>
              <a:buClr>
                <a:schemeClr val="dk1"/>
              </a:buClr>
              <a:buSzPts val="2000"/>
              <a:buFont typeface="Inter"/>
              <a:buChar char="○"/>
            </a:pPr>
            <a:r>
              <a:rPr lang="en-US" sz="2000">
                <a:solidFill>
                  <a:schemeClr val="dk1"/>
                </a:solidFill>
                <a:latin typeface="Inter"/>
                <a:ea typeface="Inter"/>
                <a:cs typeface="Inter"/>
                <a:sym typeface="Inter"/>
              </a:rPr>
              <a:t>Better quantitative and graphical analysis of the contribution of each step in the final results</a:t>
            </a:r>
            <a:endParaRPr b="0" i="0" sz="2000" u="none" cap="none" strike="noStrike">
              <a:solidFill>
                <a:schemeClr val="dk1"/>
              </a:solidFill>
              <a:latin typeface="Inter"/>
              <a:ea typeface="Inter"/>
              <a:cs typeface="Inter"/>
              <a:sym typeface="Inter"/>
            </a:endParaRPr>
          </a:p>
          <a:p>
            <a:pPr indent="-355600" lvl="1" marL="914400" marR="0" rtl="0" algn="l">
              <a:lnSpc>
                <a:spcPct val="120000"/>
              </a:lnSpc>
              <a:spcBef>
                <a:spcPts val="0"/>
              </a:spcBef>
              <a:spcAft>
                <a:spcPts val="0"/>
              </a:spcAft>
              <a:buClr>
                <a:schemeClr val="dk1"/>
              </a:buClr>
              <a:buSzPts val="2000"/>
              <a:buFont typeface="Inter"/>
              <a:buChar char="○"/>
            </a:pPr>
            <a:r>
              <a:rPr lang="en-US" sz="2000">
                <a:solidFill>
                  <a:schemeClr val="dk1"/>
                </a:solidFill>
                <a:latin typeface="Inter"/>
                <a:ea typeface="Inter"/>
                <a:cs typeface="Inter"/>
                <a:sym typeface="Inter"/>
              </a:rPr>
              <a:t>Identification of important features</a:t>
            </a:r>
            <a:endParaRPr sz="2000">
              <a:solidFill>
                <a:schemeClr val="dk1"/>
              </a:solidFill>
              <a:latin typeface="Inter"/>
              <a:ea typeface="Inter"/>
              <a:cs typeface="Inter"/>
              <a:sym typeface="Inter"/>
            </a:endParaRPr>
          </a:p>
          <a:p>
            <a:pPr indent="-285750" lvl="0" marL="285750" marR="0" rtl="0" algn="l">
              <a:lnSpc>
                <a:spcPct val="120000"/>
              </a:lnSpc>
              <a:spcBef>
                <a:spcPts val="0"/>
              </a:spcBef>
              <a:spcAft>
                <a:spcPts val="0"/>
              </a:spcAft>
              <a:buClr>
                <a:schemeClr val="dk1"/>
              </a:buClr>
              <a:buSzPts val="2000"/>
              <a:buFont typeface="Inter"/>
              <a:buChar char="•"/>
            </a:pPr>
            <a:r>
              <a:rPr lang="en-US" sz="2000">
                <a:solidFill>
                  <a:schemeClr val="dk1"/>
                </a:solidFill>
                <a:latin typeface="Inter"/>
                <a:ea typeface="Inter"/>
                <a:cs typeface="Inter"/>
                <a:sym typeface="Inter"/>
              </a:rPr>
              <a:t>Take advantage of the generosity of others who share their notebooks and incorporate improvements on top</a:t>
            </a:r>
            <a:endParaRPr b="0" i="0" sz="2000" u="none" cap="none" strike="noStrike">
              <a:solidFill>
                <a:schemeClr val="dk1"/>
              </a:solidFill>
              <a:latin typeface="Inter"/>
              <a:ea typeface="Inter"/>
              <a:cs typeface="Inter"/>
              <a:sym typeface="Inter"/>
            </a:endParaRPr>
          </a:p>
        </p:txBody>
      </p:sp>
      <p:sp>
        <p:nvSpPr>
          <p:cNvPr id="657" name="Google Shape;657;ge5b79b39f9_0_19"/>
          <p:cNvSpPr txBox="1"/>
          <p:nvPr/>
        </p:nvSpPr>
        <p:spPr>
          <a:xfrm>
            <a:off x="3733800" y="4794706"/>
            <a:ext cx="2082000" cy="215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rgbClr val="929292"/>
                </a:solidFill>
                <a:latin typeface="Inter"/>
                <a:ea typeface="Inter"/>
                <a:cs typeface="Inter"/>
                <a:sym typeface="Inter"/>
              </a:rPr>
              <a:t>Kaggle Winner Presentation Template</a:t>
            </a:r>
            <a:endParaRPr b="0" i="0" sz="800" u="none" cap="none" strike="noStrike">
              <a:solidFill>
                <a:srgbClr val="929292"/>
              </a:solidFill>
              <a:latin typeface="Inter"/>
              <a:ea typeface="Inter"/>
              <a:cs typeface="Inter"/>
              <a:sym typeface="Inter"/>
            </a:endParaRPr>
          </a:p>
        </p:txBody>
      </p:sp>
      <p:sp>
        <p:nvSpPr>
          <p:cNvPr id="658" name="Google Shape;658;ge5b79b39f9_0_19"/>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659" name="Google Shape;659;ge5b79b39f9_0_19"/>
          <p:cNvSpPr/>
          <p:nvPr/>
        </p:nvSpPr>
        <p:spPr>
          <a:xfrm>
            <a:off x="274983" y="183874"/>
            <a:ext cx="51351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1" lang="en-US" sz="1200">
                <a:solidFill>
                  <a:schemeClr val="dk1"/>
                </a:solidFill>
                <a:latin typeface="Inter"/>
                <a:ea typeface="Inter"/>
                <a:cs typeface="Inter"/>
                <a:sym typeface="Inter"/>
              </a:rPr>
              <a:t>What is lacking in our case?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Inter"/>
              <a:ea typeface="Inter"/>
              <a:cs typeface="Inter"/>
              <a:sym typeface="Inter"/>
            </a:endParaRPr>
          </a:p>
        </p:txBody>
      </p:sp>
      <p:cxnSp>
        <p:nvCxnSpPr>
          <p:cNvPr id="660" name="Google Shape;660;ge5b79b39f9_0_19"/>
          <p:cNvCxnSpPr/>
          <p:nvPr/>
        </p:nvCxnSpPr>
        <p:spPr>
          <a:xfrm>
            <a:off x="304800" y="590550"/>
            <a:ext cx="8597100" cy="0"/>
          </a:xfrm>
          <a:prstGeom prst="straightConnector1">
            <a:avLst/>
          </a:prstGeom>
          <a:noFill/>
          <a:ln cap="flat" cmpd="sng" w="25400">
            <a:solidFill>
              <a:srgbClr val="FAE041"/>
            </a:solidFill>
            <a:prstDash val="solid"/>
            <a:round/>
            <a:headEnd len="sm" w="sm" type="none"/>
            <a:tailEnd len="sm" w="sm"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grpSp>
        <p:nvGrpSpPr>
          <p:cNvPr id="666" name="Google Shape;666;p8"/>
          <p:cNvGrpSpPr/>
          <p:nvPr/>
        </p:nvGrpSpPr>
        <p:grpSpPr>
          <a:xfrm>
            <a:off x="1568874" y="1949090"/>
            <a:ext cx="7575117" cy="2508345"/>
            <a:chOff x="3200400" y="2676825"/>
            <a:chExt cx="5943599" cy="1790396"/>
          </a:xfrm>
        </p:grpSpPr>
        <p:pic>
          <p:nvPicPr>
            <p:cNvPr id="667" name="Google Shape;667;p8"/>
            <p:cNvPicPr preferRelativeResize="0"/>
            <p:nvPr/>
          </p:nvPicPr>
          <p:blipFill rotWithShape="1">
            <a:blip r:embed="rId3">
              <a:alphaModFix/>
            </a:blip>
            <a:srcRect b="15420" l="8558" r="9149" t="59791"/>
            <a:stretch/>
          </p:blipFill>
          <p:spPr>
            <a:xfrm>
              <a:off x="3200400" y="2676825"/>
              <a:ext cx="5943599" cy="1790396"/>
            </a:xfrm>
            <a:prstGeom prst="rect">
              <a:avLst/>
            </a:prstGeom>
            <a:noFill/>
            <a:ln>
              <a:noFill/>
            </a:ln>
          </p:spPr>
        </p:pic>
        <p:sp>
          <p:nvSpPr>
            <p:cNvPr id="668" name="Google Shape;668;p8"/>
            <p:cNvSpPr/>
            <p:nvPr/>
          </p:nvSpPr>
          <p:spPr>
            <a:xfrm>
              <a:off x="6938875" y="3372400"/>
              <a:ext cx="1124100" cy="3234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69" name="Google Shape;669;p8"/>
          <p:cNvPicPr preferRelativeResize="0"/>
          <p:nvPr/>
        </p:nvPicPr>
        <p:blipFill rotWithShape="1">
          <a:blip r:embed="rId3">
            <a:alphaModFix/>
          </a:blip>
          <a:srcRect b="49898" l="10122" r="10106" t="27369"/>
          <a:stretch/>
        </p:blipFill>
        <p:spPr>
          <a:xfrm>
            <a:off x="429863" y="1897750"/>
            <a:ext cx="2365226" cy="674001"/>
          </a:xfrm>
          <a:prstGeom prst="rect">
            <a:avLst/>
          </a:prstGeom>
          <a:noFill/>
          <a:ln>
            <a:noFill/>
          </a:ln>
        </p:spPr>
      </p:pic>
      <p:sp>
        <p:nvSpPr>
          <p:cNvPr id="670" name="Google Shape;670;p8"/>
          <p:cNvSpPr/>
          <p:nvPr/>
        </p:nvSpPr>
        <p:spPr>
          <a:xfrm>
            <a:off x="117425" y="1790300"/>
            <a:ext cx="3082968" cy="1250532"/>
          </a:xfrm>
          <a:prstGeom prst="cloud">
            <a:avLst/>
          </a:prstGeom>
          <a:noFill/>
          <a:ln cap="flat" cmpd="sng" w="9525">
            <a:solidFill>
              <a:srgbClr val="6FA8D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8"/>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672" name="Google Shape;672;p8"/>
          <p:cNvSpPr/>
          <p:nvPr/>
        </p:nvSpPr>
        <p:spPr>
          <a:xfrm>
            <a:off x="274983" y="183874"/>
            <a:ext cx="51351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Inter"/>
                <a:ea typeface="Inter"/>
                <a:cs typeface="Inter"/>
                <a:sym typeface="Inter"/>
              </a:rPr>
              <a:t>Features Selection/</a:t>
            </a:r>
            <a:r>
              <a:rPr b="1" i="0" lang="en-US" sz="1200" u="none" cap="none" strike="noStrike">
                <a:solidFill>
                  <a:schemeClr val="dk1"/>
                </a:solidFill>
                <a:latin typeface="Inter"/>
                <a:ea typeface="Inter"/>
                <a:cs typeface="Inter"/>
                <a:sym typeface="Inter"/>
                <a:extLst>
                  <a:ext uri="http://customooxmlschemas.google.com/">
                    <go:slidesCustomData xmlns:go="http://customooxmlschemas.google.com/" textRoundtripDataId="0"/>
                  </a:ext>
                </a:extLst>
              </a:rPr>
              <a:t>Engineering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Inter"/>
              <a:ea typeface="Inter"/>
              <a:cs typeface="Inter"/>
              <a:sym typeface="Inter"/>
            </a:endParaRPr>
          </a:p>
        </p:txBody>
      </p:sp>
      <p:cxnSp>
        <p:nvCxnSpPr>
          <p:cNvPr id="673" name="Google Shape;673;p8"/>
          <p:cNvCxnSpPr/>
          <p:nvPr/>
        </p:nvCxnSpPr>
        <p:spPr>
          <a:xfrm>
            <a:off x="304800" y="590550"/>
            <a:ext cx="8597100" cy="0"/>
          </a:xfrm>
          <a:prstGeom prst="straightConnector1">
            <a:avLst/>
          </a:prstGeom>
          <a:noFill/>
          <a:ln cap="flat" cmpd="sng" w="25400">
            <a:solidFill>
              <a:srgbClr val="FAE041"/>
            </a:solidFill>
            <a:prstDash val="solid"/>
            <a:round/>
            <a:headEnd len="sm" w="sm" type="none"/>
            <a:tailEnd len="sm" w="sm" type="none"/>
          </a:ln>
        </p:spPr>
      </p:cxnSp>
      <p:sp>
        <p:nvSpPr>
          <p:cNvPr id="674" name="Google Shape;674;p8"/>
          <p:cNvSpPr txBox="1"/>
          <p:nvPr/>
        </p:nvSpPr>
        <p:spPr>
          <a:xfrm>
            <a:off x="304800" y="776375"/>
            <a:ext cx="3504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Clr>
                <a:srgbClr val="000000"/>
              </a:buClr>
              <a:buSzPts val="2000"/>
              <a:buFont typeface="Arial"/>
              <a:buNone/>
            </a:pPr>
            <a:r>
              <a:rPr b="1" i="0" lang="en-US" sz="2000" u="none" cap="none" strike="noStrike">
                <a:solidFill>
                  <a:schemeClr val="dk1"/>
                </a:solidFill>
                <a:latin typeface="Inter"/>
                <a:ea typeface="Inter"/>
                <a:cs typeface="Inter"/>
                <a:sym typeface="Inter"/>
              </a:rPr>
              <a:t>Our little path (Caminito):</a:t>
            </a:r>
            <a:endParaRPr b="1" i="0" sz="1400" u="none" cap="none" strike="noStrike">
              <a:solidFill>
                <a:srgbClr val="000000"/>
              </a:solidFill>
              <a:latin typeface="Verdana"/>
              <a:ea typeface="Verdana"/>
              <a:cs typeface="Verdana"/>
              <a:sym typeface="Verdana"/>
            </a:endParaRPr>
          </a:p>
        </p:txBody>
      </p:sp>
      <p:sp>
        <p:nvSpPr>
          <p:cNvPr id="675" name="Google Shape;675;p8"/>
          <p:cNvSpPr txBox="1"/>
          <p:nvPr/>
        </p:nvSpPr>
        <p:spPr>
          <a:xfrm>
            <a:off x="515400" y="3953275"/>
            <a:ext cx="8517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Clr>
                <a:srgbClr val="000000"/>
              </a:buClr>
              <a:buSzPts val="1500"/>
              <a:buFont typeface="Arial"/>
              <a:buNone/>
            </a:pPr>
            <a:r>
              <a:rPr b="1" i="0" lang="en-US" sz="1500" u="none" cap="none" strike="noStrike">
                <a:solidFill>
                  <a:schemeClr val="dk1"/>
                </a:solidFill>
                <a:latin typeface="Inter"/>
                <a:ea typeface="Inter"/>
                <a:cs typeface="Inter"/>
                <a:sym typeface="Inter"/>
              </a:rPr>
              <a:t>Reality</a:t>
            </a:r>
            <a:endParaRPr b="1" i="0" sz="900" u="none" cap="none" strike="noStrike">
              <a:solidFill>
                <a:srgbClr val="000000"/>
              </a:solidFill>
              <a:latin typeface="Inter"/>
              <a:ea typeface="Inter"/>
              <a:cs typeface="Inter"/>
              <a:sym typeface="Inter"/>
            </a:endParaRPr>
          </a:p>
        </p:txBody>
      </p:sp>
      <p:pic>
        <p:nvPicPr>
          <p:cNvPr id="676" name="Google Shape;676;p8"/>
          <p:cNvPicPr preferRelativeResize="0"/>
          <p:nvPr/>
        </p:nvPicPr>
        <p:blipFill rotWithShape="1">
          <a:blip r:embed="rId4">
            <a:alphaModFix/>
          </a:blip>
          <a:srcRect b="0" l="0" r="0" t="0"/>
          <a:stretch/>
        </p:blipFill>
        <p:spPr>
          <a:xfrm>
            <a:off x="1712075" y="1299538"/>
            <a:ext cx="2261026" cy="1642550"/>
          </a:xfrm>
          <a:prstGeom prst="rect">
            <a:avLst/>
          </a:prstGeom>
          <a:noFill/>
          <a:ln>
            <a:noFill/>
          </a:ln>
        </p:spPr>
      </p:pic>
      <p:cxnSp>
        <p:nvCxnSpPr>
          <p:cNvPr id="677" name="Google Shape;677;p8"/>
          <p:cNvCxnSpPr>
            <a:stCxn id="676" idx="2"/>
          </p:cNvCxnSpPr>
          <p:nvPr/>
        </p:nvCxnSpPr>
        <p:spPr>
          <a:xfrm flipH="1">
            <a:off x="2758888" y="2942088"/>
            <a:ext cx="83700" cy="589500"/>
          </a:xfrm>
          <a:prstGeom prst="straightConnector1">
            <a:avLst/>
          </a:prstGeom>
          <a:noFill/>
          <a:ln cap="flat" cmpd="sng" w="28575">
            <a:solidFill>
              <a:srgbClr val="307BF3"/>
            </a:solidFill>
            <a:prstDash val="solid"/>
            <a:round/>
            <a:headEnd len="sm" w="sm" type="none"/>
            <a:tailEnd len="med" w="med" type="triangle"/>
          </a:ln>
        </p:spPr>
      </p:cxnSp>
      <p:grpSp>
        <p:nvGrpSpPr>
          <p:cNvPr id="678" name="Google Shape;678;p8"/>
          <p:cNvGrpSpPr/>
          <p:nvPr/>
        </p:nvGrpSpPr>
        <p:grpSpPr>
          <a:xfrm>
            <a:off x="2157063" y="1126438"/>
            <a:ext cx="5013926" cy="2051775"/>
            <a:chOff x="3243175" y="1504938"/>
            <a:chExt cx="5013926" cy="2051775"/>
          </a:xfrm>
        </p:grpSpPr>
        <p:cxnSp>
          <p:nvCxnSpPr>
            <p:cNvPr id="679" name="Google Shape;679;p8"/>
            <p:cNvCxnSpPr>
              <a:stCxn id="680" idx="2"/>
            </p:cNvCxnSpPr>
            <p:nvPr/>
          </p:nvCxnSpPr>
          <p:spPr>
            <a:xfrm flipH="1">
              <a:off x="4854638" y="2419113"/>
              <a:ext cx="895500" cy="1137600"/>
            </a:xfrm>
            <a:prstGeom prst="straightConnector1">
              <a:avLst/>
            </a:prstGeom>
            <a:noFill/>
            <a:ln cap="flat" cmpd="sng" w="28575">
              <a:solidFill>
                <a:srgbClr val="307BF3"/>
              </a:solidFill>
              <a:prstDash val="solid"/>
              <a:round/>
              <a:headEnd len="sm" w="sm" type="none"/>
              <a:tailEnd len="med" w="med" type="triangle"/>
            </a:ln>
          </p:spPr>
        </p:cxnSp>
        <p:grpSp>
          <p:nvGrpSpPr>
            <p:cNvPr id="681" name="Google Shape;681;p8"/>
            <p:cNvGrpSpPr/>
            <p:nvPr/>
          </p:nvGrpSpPr>
          <p:grpSpPr>
            <a:xfrm>
              <a:off x="3243175" y="1504938"/>
              <a:ext cx="5013926" cy="914175"/>
              <a:chOff x="3243175" y="1218900"/>
              <a:chExt cx="5013926" cy="914175"/>
            </a:xfrm>
          </p:grpSpPr>
          <p:pic>
            <p:nvPicPr>
              <p:cNvPr id="680" name="Google Shape;680;p8"/>
              <p:cNvPicPr preferRelativeResize="0"/>
              <p:nvPr/>
            </p:nvPicPr>
            <p:blipFill rotWithShape="1">
              <a:blip r:embed="rId5">
                <a:alphaModFix/>
              </a:blip>
              <a:srcRect b="29775" l="0" r="0" t="0"/>
              <a:stretch/>
            </p:blipFill>
            <p:spPr>
              <a:xfrm>
                <a:off x="3243175" y="1741850"/>
                <a:ext cx="5013926" cy="391225"/>
              </a:xfrm>
              <a:prstGeom prst="rect">
                <a:avLst/>
              </a:prstGeom>
              <a:noFill/>
              <a:ln>
                <a:noFill/>
              </a:ln>
            </p:spPr>
          </p:pic>
          <p:sp>
            <p:nvSpPr>
              <p:cNvPr id="682" name="Google Shape;682;p8"/>
              <p:cNvSpPr txBox="1"/>
              <p:nvPr/>
            </p:nvSpPr>
            <p:spPr>
              <a:xfrm>
                <a:off x="3243175" y="1338250"/>
                <a:ext cx="50139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Clr>
                    <a:srgbClr val="000000"/>
                  </a:buClr>
                  <a:buSzPts val="1500"/>
                  <a:buFont typeface="Arial"/>
                  <a:buNone/>
                </a:pPr>
                <a:r>
                  <a:rPr b="1" i="0" lang="en-US" sz="1500" u="none" cap="none" strike="noStrike">
                    <a:solidFill>
                      <a:schemeClr val="dk1"/>
                    </a:solidFill>
                    <a:latin typeface="Inter"/>
                    <a:ea typeface="Inter"/>
                    <a:cs typeface="Inter"/>
                    <a:sym typeface="Inter"/>
                  </a:rPr>
                  <a:t>Yeah… String Matching</a:t>
                </a:r>
                <a:endParaRPr b="1" i="0" sz="900" u="none" cap="none" strike="noStrike">
                  <a:solidFill>
                    <a:srgbClr val="000000"/>
                  </a:solidFill>
                  <a:latin typeface="Inter"/>
                  <a:ea typeface="Inter"/>
                  <a:cs typeface="Inter"/>
                  <a:sym typeface="Inter"/>
                </a:endParaRPr>
              </a:p>
            </p:txBody>
          </p:sp>
          <p:pic>
            <p:nvPicPr>
              <p:cNvPr id="683" name="Google Shape;683;p8"/>
              <p:cNvPicPr preferRelativeResize="0"/>
              <p:nvPr/>
            </p:nvPicPr>
            <p:blipFill rotWithShape="1">
              <a:blip r:embed="rId6">
                <a:alphaModFix/>
              </a:blip>
              <a:srcRect b="0" l="0" r="0" t="0"/>
              <a:stretch/>
            </p:blipFill>
            <p:spPr>
              <a:xfrm>
                <a:off x="5546975" y="1218900"/>
                <a:ext cx="738900" cy="492600"/>
              </a:xfrm>
              <a:prstGeom prst="rect">
                <a:avLst/>
              </a:prstGeom>
              <a:noFill/>
              <a:ln>
                <a:noFill/>
              </a:ln>
            </p:spPr>
          </p:pic>
        </p:grpSp>
      </p:grpSp>
      <p:sp>
        <p:nvSpPr>
          <p:cNvPr id="684" name="Google Shape;684;p8"/>
          <p:cNvSpPr txBox="1"/>
          <p:nvPr/>
        </p:nvSpPr>
        <p:spPr>
          <a:xfrm>
            <a:off x="457200" y="1487250"/>
            <a:ext cx="13692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Clr>
                <a:srgbClr val="000000"/>
              </a:buClr>
              <a:buSzPts val="1500"/>
              <a:buFont typeface="Arial"/>
              <a:buNone/>
            </a:pPr>
            <a:r>
              <a:rPr b="1" i="0" lang="en-US" sz="1500" u="none" cap="none" strike="noStrike">
                <a:solidFill>
                  <a:schemeClr val="dk1"/>
                </a:solidFill>
                <a:latin typeface="Inter"/>
                <a:ea typeface="Inter"/>
                <a:cs typeface="Inter"/>
                <a:sym typeface="Inter"/>
              </a:rPr>
              <a:t>Expectation</a:t>
            </a:r>
            <a:endParaRPr b="1" i="0" sz="900" u="none" cap="none" strike="noStrike">
              <a:solidFill>
                <a:srgbClr val="000000"/>
              </a:solidFill>
              <a:latin typeface="Inter"/>
              <a:ea typeface="Inter"/>
              <a:cs typeface="Inter"/>
              <a:sym typeface="Inter"/>
            </a:endParaRPr>
          </a:p>
        </p:txBody>
      </p:sp>
      <p:grpSp>
        <p:nvGrpSpPr>
          <p:cNvPr id="685" name="Google Shape;685;p8"/>
          <p:cNvGrpSpPr/>
          <p:nvPr/>
        </p:nvGrpSpPr>
        <p:grpSpPr>
          <a:xfrm>
            <a:off x="2662763" y="1175550"/>
            <a:ext cx="4490637" cy="2478300"/>
            <a:chOff x="2934138" y="1307075"/>
            <a:chExt cx="4490637" cy="2478300"/>
          </a:xfrm>
        </p:grpSpPr>
        <p:sp>
          <p:nvSpPr>
            <p:cNvPr id="686" name="Google Shape;686;p8"/>
            <p:cNvSpPr txBox="1"/>
            <p:nvPr/>
          </p:nvSpPr>
          <p:spPr>
            <a:xfrm>
              <a:off x="2934138" y="1307075"/>
              <a:ext cx="4472400" cy="6588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Clr>
                  <a:srgbClr val="000000"/>
                </a:buClr>
                <a:buSzPts val="1400"/>
                <a:buFont typeface="Arial"/>
                <a:buNone/>
              </a:pPr>
              <a:r>
                <a:rPr b="0" i="0" lang="en-US" sz="1400" u="none" cap="none" strike="noStrike">
                  <a:solidFill>
                    <a:schemeClr val="dk1"/>
                  </a:solidFill>
                  <a:latin typeface="Inter"/>
                  <a:ea typeface="Inter"/>
                  <a:cs typeface="Inter"/>
                  <a:sym typeface="Inter"/>
                </a:rPr>
                <a:t>NER, VECTORS, TEXTCAT for sentences, SEARCHING FOR MORE DATASETS </a:t>
              </a:r>
              <a:endParaRPr b="0" i="0" sz="800" u="none" cap="none" strike="noStrike">
                <a:solidFill>
                  <a:srgbClr val="000000"/>
                </a:solidFill>
                <a:latin typeface="Inter"/>
                <a:ea typeface="Inter"/>
                <a:cs typeface="Inter"/>
                <a:sym typeface="Inter"/>
              </a:endParaRPr>
            </a:p>
          </p:txBody>
        </p:sp>
        <p:cxnSp>
          <p:nvCxnSpPr>
            <p:cNvPr id="687" name="Google Shape;687;p8"/>
            <p:cNvCxnSpPr>
              <a:stCxn id="686" idx="2"/>
            </p:cNvCxnSpPr>
            <p:nvPr/>
          </p:nvCxnSpPr>
          <p:spPr>
            <a:xfrm flipH="1">
              <a:off x="4540338" y="1965875"/>
              <a:ext cx="630000" cy="1819500"/>
            </a:xfrm>
            <a:prstGeom prst="straightConnector1">
              <a:avLst/>
            </a:prstGeom>
            <a:noFill/>
            <a:ln cap="flat" cmpd="sng" w="28575">
              <a:solidFill>
                <a:srgbClr val="307BF3"/>
              </a:solidFill>
              <a:prstDash val="solid"/>
              <a:round/>
              <a:headEnd len="sm" w="sm" type="none"/>
              <a:tailEnd len="med" w="med" type="triangle"/>
            </a:ln>
          </p:spPr>
        </p:cxnSp>
        <p:pic>
          <p:nvPicPr>
            <p:cNvPr id="688" name="Google Shape;688;p8"/>
            <p:cNvPicPr preferRelativeResize="0"/>
            <p:nvPr/>
          </p:nvPicPr>
          <p:blipFill rotWithShape="1">
            <a:blip r:embed="rId7">
              <a:alphaModFix/>
            </a:blip>
            <a:srcRect b="0" l="0" r="0" t="0"/>
            <a:stretch/>
          </p:blipFill>
          <p:spPr>
            <a:xfrm>
              <a:off x="6750775" y="1337998"/>
              <a:ext cx="674000" cy="674000"/>
            </a:xfrm>
            <a:prstGeom prst="rect">
              <a:avLst/>
            </a:prstGeom>
            <a:noFill/>
            <a:ln>
              <a:noFill/>
            </a:ln>
          </p:spPr>
        </p:pic>
      </p:grpSp>
      <p:grpSp>
        <p:nvGrpSpPr>
          <p:cNvPr id="689" name="Google Shape;689;p8"/>
          <p:cNvGrpSpPr/>
          <p:nvPr/>
        </p:nvGrpSpPr>
        <p:grpSpPr>
          <a:xfrm>
            <a:off x="2362200" y="1126450"/>
            <a:ext cx="4997225" cy="1946738"/>
            <a:chOff x="2362200" y="1126450"/>
            <a:chExt cx="4997225" cy="1946738"/>
          </a:xfrm>
        </p:grpSpPr>
        <p:sp>
          <p:nvSpPr>
            <p:cNvPr id="690" name="Google Shape;690;p8"/>
            <p:cNvSpPr txBox="1"/>
            <p:nvPr/>
          </p:nvSpPr>
          <p:spPr>
            <a:xfrm>
              <a:off x="2362200" y="1273488"/>
              <a:ext cx="4257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Clr>
                  <a:srgbClr val="000000"/>
                </a:buClr>
                <a:buSzPts val="2000"/>
                <a:buFont typeface="Arial"/>
                <a:buNone/>
              </a:pPr>
              <a:r>
                <a:rPr b="1" i="0" lang="en-US" sz="2000" u="none" cap="none" strike="noStrike">
                  <a:solidFill>
                    <a:schemeClr val="dk1"/>
                  </a:solidFill>
                  <a:latin typeface="Inter"/>
                  <a:ea typeface="Inter"/>
                  <a:cs typeface="Inter"/>
                  <a:sym typeface="Inter"/>
                </a:rPr>
                <a:t>Jumping from position 350 to 50</a:t>
              </a:r>
              <a:endParaRPr b="1" i="0" sz="1400" u="none" cap="none" strike="noStrike">
                <a:solidFill>
                  <a:srgbClr val="000000"/>
                </a:solidFill>
                <a:latin typeface="Verdana"/>
                <a:ea typeface="Verdana"/>
                <a:cs typeface="Verdana"/>
                <a:sym typeface="Verdana"/>
              </a:endParaRPr>
            </a:p>
          </p:txBody>
        </p:sp>
        <p:pic>
          <p:nvPicPr>
            <p:cNvPr id="691" name="Google Shape;691;p8"/>
            <p:cNvPicPr preferRelativeResize="0"/>
            <p:nvPr/>
          </p:nvPicPr>
          <p:blipFill rotWithShape="1">
            <a:blip r:embed="rId8">
              <a:alphaModFix/>
            </a:blip>
            <a:srcRect b="15064" l="15451" r="18767" t="15092"/>
            <a:stretch/>
          </p:blipFill>
          <p:spPr>
            <a:xfrm>
              <a:off x="6570500" y="1126450"/>
              <a:ext cx="788925" cy="837626"/>
            </a:xfrm>
            <a:prstGeom prst="rect">
              <a:avLst/>
            </a:prstGeom>
            <a:noFill/>
            <a:ln>
              <a:noFill/>
            </a:ln>
          </p:spPr>
        </p:pic>
        <p:cxnSp>
          <p:nvCxnSpPr>
            <p:cNvPr id="692" name="Google Shape;692;p8"/>
            <p:cNvCxnSpPr>
              <a:stCxn id="690" idx="2"/>
            </p:cNvCxnSpPr>
            <p:nvPr/>
          </p:nvCxnSpPr>
          <p:spPr>
            <a:xfrm>
              <a:off x="4491000" y="1766088"/>
              <a:ext cx="272400" cy="1307100"/>
            </a:xfrm>
            <a:prstGeom prst="straightConnector1">
              <a:avLst/>
            </a:prstGeom>
            <a:noFill/>
            <a:ln cap="flat" cmpd="sng" w="28575">
              <a:solidFill>
                <a:srgbClr val="307BF3"/>
              </a:solidFill>
              <a:prstDash val="solid"/>
              <a:round/>
              <a:headEnd len="sm" w="sm" type="none"/>
              <a:tailEnd len="med" w="med" type="triangle"/>
            </a:ln>
          </p:spPr>
        </p:cxnSp>
      </p:grpSp>
      <p:grpSp>
        <p:nvGrpSpPr>
          <p:cNvPr id="693" name="Google Shape;693;p8"/>
          <p:cNvGrpSpPr/>
          <p:nvPr/>
        </p:nvGrpSpPr>
        <p:grpSpPr>
          <a:xfrm>
            <a:off x="2256350" y="1126438"/>
            <a:ext cx="5051850" cy="2334912"/>
            <a:chOff x="4092150" y="1938"/>
            <a:chExt cx="5051850" cy="2334912"/>
          </a:xfrm>
        </p:grpSpPr>
        <p:grpSp>
          <p:nvGrpSpPr>
            <p:cNvPr id="694" name="Google Shape;694;p8"/>
            <p:cNvGrpSpPr/>
            <p:nvPr/>
          </p:nvGrpSpPr>
          <p:grpSpPr>
            <a:xfrm>
              <a:off x="4092150" y="99150"/>
              <a:ext cx="4262100" cy="2237700"/>
              <a:chOff x="4211125" y="78275"/>
              <a:chExt cx="4262100" cy="2237700"/>
            </a:xfrm>
          </p:grpSpPr>
          <p:sp>
            <p:nvSpPr>
              <p:cNvPr id="695" name="Google Shape;695;p8"/>
              <p:cNvSpPr txBox="1"/>
              <p:nvPr/>
            </p:nvSpPr>
            <p:spPr>
              <a:xfrm>
                <a:off x="4211125" y="78275"/>
                <a:ext cx="4262100" cy="969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Clr>
                    <a:srgbClr val="000000"/>
                  </a:buClr>
                  <a:buSzPts val="1500"/>
                  <a:buFont typeface="Arial"/>
                  <a:buNone/>
                </a:pPr>
                <a:r>
                  <a:rPr b="0" i="0" lang="en-US" sz="1500" u="none" cap="none" strike="noStrike">
                    <a:solidFill>
                      <a:schemeClr val="dk1"/>
                    </a:solidFill>
                    <a:latin typeface="Inter"/>
                    <a:ea typeface="Inter"/>
                    <a:cs typeface="Inter"/>
                    <a:sym typeface="Inter"/>
                  </a:rPr>
                  <a:t>Continuing to do "more of the same", even though there might be improvements, might be self-defeating. </a:t>
                </a:r>
                <a:endParaRPr b="0" i="0" sz="900" u="none" cap="none" strike="noStrike">
                  <a:solidFill>
                    <a:srgbClr val="000000"/>
                  </a:solidFill>
                  <a:latin typeface="Inter"/>
                  <a:ea typeface="Inter"/>
                  <a:cs typeface="Inter"/>
                  <a:sym typeface="Inter"/>
                </a:endParaRPr>
              </a:p>
            </p:txBody>
          </p:sp>
          <p:cxnSp>
            <p:nvCxnSpPr>
              <p:cNvPr id="696" name="Google Shape;696;p8"/>
              <p:cNvCxnSpPr>
                <a:stCxn id="695" idx="2"/>
              </p:cNvCxnSpPr>
              <p:nvPr/>
            </p:nvCxnSpPr>
            <p:spPr>
              <a:xfrm>
                <a:off x="6342175" y="1047875"/>
                <a:ext cx="675300" cy="1268100"/>
              </a:xfrm>
              <a:prstGeom prst="straightConnector1">
                <a:avLst/>
              </a:prstGeom>
              <a:noFill/>
              <a:ln cap="flat" cmpd="sng" w="28575">
                <a:solidFill>
                  <a:srgbClr val="307BF3"/>
                </a:solidFill>
                <a:prstDash val="solid"/>
                <a:round/>
                <a:headEnd len="sm" w="sm" type="none"/>
                <a:tailEnd len="med" w="med" type="triangle"/>
              </a:ln>
            </p:spPr>
          </p:cxnSp>
        </p:grpSp>
        <p:pic>
          <p:nvPicPr>
            <p:cNvPr id="697" name="Google Shape;697;p8"/>
            <p:cNvPicPr preferRelativeResize="0"/>
            <p:nvPr/>
          </p:nvPicPr>
          <p:blipFill rotWithShape="1">
            <a:blip r:embed="rId9">
              <a:alphaModFix/>
            </a:blip>
            <a:srcRect b="0" l="0" r="0" t="0"/>
            <a:stretch/>
          </p:blipFill>
          <p:spPr>
            <a:xfrm>
              <a:off x="8256925" y="1938"/>
              <a:ext cx="887075" cy="887075"/>
            </a:xfrm>
            <a:prstGeom prst="rect">
              <a:avLst/>
            </a:prstGeom>
            <a:noFill/>
            <a:ln>
              <a:noFill/>
            </a:ln>
          </p:spPr>
        </p:pic>
      </p:grpSp>
      <p:sp>
        <p:nvSpPr>
          <p:cNvPr id="698" name="Google Shape;698;p8"/>
          <p:cNvSpPr txBox="1"/>
          <p:nvPr/>
        </p:nvSpPr>
        <p:spPr>
          <a:xfrm>
            <a:off x="872350" y="1489800"/>
            <a:ext cx="4398300" cy="1231500"/>
          </a:xfrm>
          <a:prstGeom prst="rect">
            <a:avLst/>
          </a:prstGeom>
          <a:gradFill>
            <a:gsLst>
              <a:gs pos="0">
                <a:srgbClr val="DCECD5"/>
              </a:gs>
              <a:gs pos="100000">
                <a:srgbClr val="93BC81"/>
              </a:gs>
            </a:gsLst>
            <a:lin ang="5400012" scaled="0"/>
          </a:grad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Clr>
                <a:srgbClr val="000000"/>
              </a:buClr>
              <a:buSzPts val="2000"/>
              <a:buFont typeface="Arial"/>
              <a:buNone/>
            </a:pPr>
            <a:r>
              <a:rPr b="0" i="0" lang="en-US" sz="2000" u="none" cap="none" strike="noStrike">
                <a:solidFill>
                  <a:schemeClr val="dk1"/>
                </a:solidFill>
                <a:latin typeface="Inter"/>
                <a:ea typeface="Inter"/>
                <a:cs typeface="Inter"/>
                <a:sym typeface="Inter"/>
              </a:rPr>
              <a:t>A few days before the competition ended, the idea of using TEXTCAT to classify Datasets came up</a:t>
            </a:r>
            <a:endParaRPr b="0" i="0" sz="1400" u="none" cap="none" strike="noStrike">
              <a:solidFill>
                <a:srgbClr val="000000"/>
              </a:solidFill>
              <a:latin typeface="Verdana"/>
              <a:ea typeface="Verdana"/>
              <a:cs typeface="Verdana"/>
              <a:sym typeface="Verdana"/>
            </a:endParaRPr>
          </a:p>
        </p:txBody>
      </p:sp>
      <p:grpSp>
        <p:nvGrpSpPr>
          <p:cNvPr id="699" name="Google Shape;699;p8"/>
          <p:cNvGrpSpPr/>
          <p:nvPr/>
        </p:nvGrpSpPr>
        <p:grpSpPr>
          <a:xfrm>
            <a:off x="5285025" y="654075"/>
            <a:ext cx="2705200" cy="2904316"/>
            <a:chOff x="5285025" y="654075"/>
            <a:chExt cx="2705200" cy="2904316"/>
          </a:xfrm>
        </p:grpSpPr>
        <p:pic>
          <p:nvPicPr>
            <p:cNvPr id="700" name="Google Shape;700;p8"/>
            <p:cNvPicPr preferRelativeResize="0"/>
            <p:nvPr/>
          </p:nvPicPr>
          <p:blipFill rotWithShape="1">
            <a:blip r:embed="rId10">
              <a:alphaModFix/>
            </a:blip>
            <a:srcRect b="0" l="0" r="0" t="0"/>
            <a:stretch/>
          </p:blipFill>
          <p:spPr>
            <a:xfrm>
              <a:off x="5285025" y="654075"/>
              <a:ext cx="1231500" cy="1231500"/>
            </a:xfrm>
            <a:prstGeom prst="rect">
              <a:avLst/>
            </a:prstGeom>
            <a:noFill/>
            <a:ln>
              <a:noFill/>
            </a:ln>
          </p:spPr>
        </p:pic>
        <p:sp>
          <p:nvSpPr>
            <p:cNvPr id="701" name="Google Shape;701;p8"/>
            <p:cNvSpPr/>
            <p:nvPr/>
          </p:nvSpPr>
          <p:spPr>
            <a:xfrm>
              <a:off x="5669175" y="1309116"/>
              <a:ext cx="2321050" cy="2249275"/>
            </a:xfrm>
            <a:custGeom>
              <a:rect b="b" l="l" r="r" t="t"/>
              <a:pathLst>
                <a:path extrusionOk="0" h="89971" w="92842">
                  <a:moveTo>
                    <a:pt x="0" y="89971"/>
                  </a:moveTo>
                  <a:cubicBezTo>
                    <a:pt x="2642" y="75198"/>
                    <a:pt x="377" y="10230"/>
                    <a:pt x="15851" y="1334"/>
                  </a:cubicBezTo>
                  <a:cubicBezTo>
                    <a:pt x="31325" y="-7562"/>
                    <a:pt x="80010" y="30718"/>
                    <a:pt x="92842" y="36595"/>
                  </a:cubicBezTo>
                </a:path>
              </a:pathLst>
            </a:custGeom>
            <a:no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8"/>
          <p:cNvGrpSpPr/>
          <p:nvPr/>
        </p:nvGrpSpPr>
        <p:grpSpPr>
          <a:xfrm>
            <a:off x="5863275" y="2086525"/>
            <a:ext cx="2518049" cy="1741852"/>
            <a:chOff x="5863275" y="2086525"/>
            <a:chExt cx="2518049" cy="1741852"/>
          </a:xfrm>
        </p:grpSpPr>
        <p:sp>
          <p:nvSpPr>
            <p:cNvPr id="703" name="Google Shape;703;p8"/>
            <p:cNvSpPr/>
            <p:nvPr/>
          </p:nvSpPr>
          <p:spPr>
            <a:xfrm>
              <a:off x="5863275" y="2086525"/>
              <a:ext cx="1237500" cy="1035300"/>
            </a:xfrm>
            <a:prstGeom prst="roundRect">
              <a:avLst>
                <a:gd fmla="val 16667" name="adj"/>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8"/>
            <p:cNvSpPr txBox="1"/>
            <p:nvPr/>
          </p:nvSpPr>
          <p:spPr>
            <a:xfrm>
              <a:off x="6255750" y="3121825"/>
              <a:ext cx="12375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20000"/>
                </a:lnSpc>
                <a:spcBef>
                  <a:spcPts val="0"/>
                </a:spcBef>
                <a:spcAft>
                  <a:spcPts val="0"/>
                </a:spcAft>
                <a:buClr>
                  <a:srgbClr val="000000"/>
                </a:buClr>
                <a:buSzPts val="2000"/>
                <a:buFont typeface="Arial"/>
                <a:buNone/>
              </a:pPr>
              <a:r>
                <a:rPr b="1" i="0" lang="en-US" sz="2000" u="none" cap="none" strike="noStrike">
                  <a:solidFill>
                    <a:schemeClr val="dk1"/>
                  </a:solidFill>
                  <a:latin typeface="Inter"/>
                  <a:ea typeface="Inter"/>
                  <a:cs typeface="Inter"/>
                  <a:sym typeface="Inter"/>
                </a:rPr>
                <a:t>NOW...</a:t>
              </a:r>
              <a:endParaRPr b="1" i="0" sz="1400" u="none" cap="none" strike="noStrike">
                <a:solidFill>
                  <a:srgbClr val="000000"/>
                </a:solidFill>
                <a:latin typeface="Verdana"/>
                <a:ea typeface="Verdana"/>
                <a:cs typeface="Verdana"/>
                <a:sym typeface="Verdana"/>
              </a:endParaRPr>
            </a:p>
          </p:txBody>
        </p:sp>
        <p:pic>
          <p:nvPicPr>
            <p:cNvPr id="705" name="Google Shape;705;p8"/>
            <p:cNvPicPr preferRelativeResize="0"/>
            <p:nvPr/>
          </p:nvPicPr>
          <p:blipFill rotWithShape="1">
            <a:blip r:embed="rId11">
              <a:alphaModFix/>
            </a:blip>
            <a:srcRect b="0" l="0" r="0" t="0"/>
            <a:stretch/>
          </p:blipFill>
          <p:spPr>
            <a:xfrm>
              <a:off x="7308200" y="2907869"/>
              <a:ext cx="1073124" cy="920508"/>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74"/>
                                        </p:tgtEl>
                                        <p:attrNameLst>
                                          <p:attrName>style.visibility</p:attrName>
                                        </p:attrNameLst>
                                      </p:cBhvr>
                                      <p:to>
                                        <p:strVal val="visible"/>
                                      </p:to>
                                    </p:set>
                                    <p:animEffect filter="fade" transition="in">
                                      <p:cBhvr>
                                        <p:cTn dur="1000"/>
                                        <p:tgtEl>
                                          <p:spTgt spid="67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84"/>
                                        </p:tgtEl>
                                        <p:attrNameLst>
                                          <p:attrName>style.visibility</p:attrName>
                                        </p:attrNameLst>
                                      </p:cBhvr>
                                      <p:to>
                                        <p:strVal val="visible"/>
                                      </p:to>
                                    </p:set>
                                    <p:animEffect filter="fade" transition="in">
                                      <p:cBhvr>
                                        <p:cTn dur="1000"/>
                                        <p:tgtEl>
                                          <p:spTgt spid="684"/>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670"/>
                                        </p:tgtEl>
                                        <p:attrNameLst>
                                          <p:attrName>style.visibility</p:attrName>
                                        </p:attrNameLst>
                                      </p:cBhvr>
                                      <p:to>
                                        <p:strVal val="visible"/>
                                      </p:to>
                                    </p:set>
                                    <p:animEffect filter="fade" transition="in">
                                      <p:cBhvr>
                                        <p:cTn dur="1000"/>
                                        <p:tgtEl>
                                          <p:spTgt spid="670"/>
                                        </p:tgtEl>
                                      </p:cBhvr>
                                    </p:animEffect>
                                  </p:childTnLst>
                                </p:cTn>
                              </p:par>
                              <p:par>
                                <p:cTn fill="hold" nodeType="withEffect" presetClass="entr" presetID="10" presetSubtype="0">
                                  <p:stCondLst>
                                    <p:cond delay="0"/>
                                  </p:stCondLst>
                                  <p:childTnLst>
                                    <p:set>
                                      <p:cBhvr>
                                        <p:cTn dur="1" fill="hold">
                                          <p:stCondLst>
                                            <p:cond delay="0"/>
                                          </p:stCondLst>
                                        </p:cTn>
                                        <p:tgtEl>
                                          <p:spTgt spid="669"/>
                                        </p:tgtEl>
                                        <p:attrNameLst>
                                          <p:attrName>style.visibility</p:attrName>
                                        </p:attrNameLst>
                                      </p:cBhvr>
                                      <p:to>
                                        <p:strVal val="visible"/>
                                      </p:to>
                                    </p:set>
                                    <p:animEffect filter="fade" transition="in">
                                      <p:cBhvr>
                                        <p:cTn dur="1000"/>
                                        <p:tgtEl>
                                          <p:spTgt spid="6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5"/>
                                        </p:tgtEl>
                                        <p:attrNameLst>
                                          <p:attrName>style.visibility</p:attrName>
                                        </p:attrNameLst>
                                      </p:cBhvr>
                                      <p:to>
                                        <p:strVal val="visible"/>
                                      </p:to>
                                    </p:set>
                                    <p:animEffect filter="fade" transition="in">
                                      <p:cBhvr>
                                        <p:cTn dur="1000"/>
                                        <p:tgtEl>
                                          <p:spTgt spid="675"/>
                                        </p:tgtEl>
                                      </p:cBhvr>
                                    </p:animEffect>
                                  </p:childTnLst>
                                </p:cTn>
                              </p:par>
                              <p:par>
                                <p:cTn fill="hold" nodeType="withEffect" presetClass="entr" presetID="10" presetSubtype="0">
                                  <p:stCondLst>
                                    <p:cond delay="0"/>
                                  </p:stCondLst>
                                  <p:childTnLst>
                                    <p:set>
                                      <p:cBhvr>
                                        <p:cTn dur="1" fill="hold">
                                          <p:stCondLst>
                                            <p:cond delay="0"/>
                                          </p:stCondLst>
                                        </p:cTn>
                                        <p:tgtEl>
                                          <p:spTgt spid="666"/>
                                        </p:tgtEl>
                                        <p:attrNameLst>
                                          <p:attrName>style.visibility</p:attrName>
                                        </p:attrNameLst>
                                      </p:cBhvr>
                                      <p:to>
                                        <p:strVal val="visible"/>
                                      </p:to>
                                    </p:set>
                                    <p:animEffect filter="fade" transition="in">
                                      <p:cBhvr>
                                        <p:cTn dur="1000"/>
                                        <p:tgtEl>
                                          <p:spTgt spid="666"/>
                                        </p:tgtEl>
                                      </p:cBhvr>
                                    </p:animEffect>
                                  </p:childTnLst>
                                </p:cTn>
                              </p:par>
                              <p:par>
                                <p:cTn fill="hold" nodeType="withEffect" presetClass="exit" presetID="10" presetSubtype="0">
                                  <p:stCondLst>
                                    <p:cond delay="0"/>
                                  </p:stCondLst>
                                  <p:childTnLst>
                                    <p:animEffect filter="fade" transition="out">
                                      <p:cBhvr>
                                        <p:cTn dur="1000"/>
                                        <p:tgtEl>
                                          <p:spTgt spid="684"/>
                                        </p:tgtEl>
                                      </p:cBhvr>
                                    </p:animEffect>
                                    <p:set>
                                      <p:cBhvr>
                                        <p:cTn dur="1" fill="hold">
                                          <p:stCondLst>
                                            <p:cond delay="1000"/>
                                          </p:stCondLst>
                                        </p:cTn>
                                        <p:tgtEl>
                                          <p:spTgt spid="68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670"/>
                                        </p:tgtEl>
                                      </p:cBhvr>
                                    </p:animEffect>
                                    <p:set>
                                      <p:cBhvr>
                                        <p:cTn dur="1" fill="hold">
                                          <p:stCondLst>
                                            <p:cond delay="1000"/>
                                          </p:stCondLst>
                                        </p:cTn>
                                        <p:tgtEl>
                                          <p:spTgt spid="67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669"/>
                                        </p:tgtEl>
                                      </p:cBhvr>
                                    </p:animEffect>
                                    <p:set>
                                      <p:cBhvr>
                                        <p:cTn dur="1" fill="hold">
                                          <p:stCondLst>
                                            <p:cond delay="1000"/>
                                          </p:stCondLst>
                                        </p:cTn>
                                        <p:tgtEl>
                                          <p:spTgt spid="66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7"/>
                                        </p:tgtEl>
                                        <p:attrNameLst>
                                          <p:attrName>style.visibility</p:attrName>
                                        </p:attrNameLst>
                                      </p:cBhvr>
                                      <p:to>
                                        <p:strVal val="visible"/>
                                      </p:to>
                                    </p:set>
                                    <p:animEffect filter="fade" transition="in">
                                      <p:cBhvr>
                                        <p:cTn dur="1000"/>
                                        <p:tgtEl>
                                          <p:spTgt spid="677"/>
                                        </p:tgtEl>
                                      </p:cBhvr>
                                    </p:animEffect>
                                  </p:childTnLst>
                                </p:cTn>
                              </p:par>
                              <p:par>
                                <p:cTn fill="hold" nodeType="withEffect" presetClass="entr" presetID="10" presetSubtype="0">
                                  <p:stCondLst>
                                    <p:cond delay="0"/>
                                  </p:stCondLst>
                                  <p:childTnLst>
                                    <p:set>
                                      <p:cBhvr>
                                        <p:cTn dur="1" fill="hold">
                                          <p:stCondLst>
                                            <p:cond delay="0"/>
                                          </p:stCondLst>
                                        </p:cTn>
                                        <p:tgtEl>
                                          <p:spTgt spid="676"/>
                                        </p:tgtEl>
                                        <p:attrNameLst>
                                          <p:attrName>style.visibility</p:attrName>
                                        </p:attrNameLst>
                                      </p:cBhvr>
                                      <p:to>
                                        <p:strVal val="visible"/>
                                      </p:to>
                                    </p:set>
                                    <p:animEffect filter="fade" transition="in">
                                      <p:cBhvr>
                                        <p:cTn dur="1000"/>
                                        <p:tgtEl>
                                          <p:spTgt spid="6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200"/>
                                        <p:tgtEl>
                                          <p:spTgt spid="676"/>
                                        </p:tgtEl>
                                      </p:cBhvr>
                                    </p:animEffect>
                                    <p:set>
                                      <p:cBhvr>
                                        <p:cTn dur="1" fill="hold">
                                          <p:stCondLst>
                                            <p:cond delay="1200"/>
                                          </p:stCondLst>
                                        </p:cTn>
                                        <p:tgtEl>
                                          <p:spTgt spid="67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677"/>
                                        </p:tgtEl>
                                      </p:cBhvr>
                                    </p:animEffect>
                                    <p:set>
                                      <p:cBhvr>
                                        <p:cTn dur="1" fill="hold">
                                          <p:stCondLst>
                                            <p:cond delay="1000"/>
                                          </p:stCondLst>
                                        </p:cTn>
                                        <p:tgtEl>
                                          <p:spTgt spid="677"/>
                                        </p:tgtEl>
                                        <p:attrNameLst>
                                          <p:attrName>style.visibility</p:attrName>
                                        </p:attrNameLst>
                                      </p:cBhvr>
                                      <p:to>
                                        <p:strVal val="hidden"/>
                                      </p:to>
                                    </p:set>
                                  </p:childTnLst>
                                </p:cTn>
                              </p:par>
                            </p:childTnLst>
                          </p:cTn>
                        </p:par>
                        <p:par>
                          <p:cTn fill="hold">
                            <p:stCondLst>
                              <p:cond delay="1200"/>
                            </p:stCondLst>
                            <p:childTnLst>
                              <p:par>
                                <p:cTn fill="hold" nodeType="afterEffect" presetClass="entr" presetID="10" presetSubtype="0">
                                  <p:stCondLst>
                                    <p:cond delay="0"/>
                                  </p:stCondLst>
                                  <p:childTnLst>
                                    <p:set>
                                      <p:cBhvr>
                                        <p:cTn dur="1" fill="hold">
                                          <p:stCondLst>
                                            <p:cond delay="0"/>
                                          </p:stCondLst>
                                        </p:cTn>
                                        <p:tgtEl>
                                          <p:spTgt spid="678"/>
                                        </p:tgtEl>
                                        <p:attrNameLst>
                                          <p:attrName>style.visibility</p:attrName>
                                        </p:attrNameLst>
                                      </p:cBhvr>
                                      <p:to>
                                        <p:strVal val="visible"/>
                                      </p:to>
                                    </p:set>
                                    <p:animEffect filter="fade" transition="in">
                                      <p:cBhvr>
                                        <p:cTn dur="1000"/>
                                        <p:tgtEl>
                                          <p:spTgt spid="6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678"/>
                                        </p:tgtEl>
                                      </p:cBhvr>
                                    </p:animEffect>
                                    <p:set>
                                      <p:cBhvr>
                                        <p:cTn dur="1" fill="hold">
                                          <p:stCondLst>
                                            <p:cond delay="1000"/>
                                          </p:stCondLst>
                                        </p:cTn>
                                        <p:tgtEl>
                                          <p:spTgt spid="678"/>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85"/>
                                        </p:tgtEl>
                                        <p:attrNameLst>
                                          <p:attrName>style.visibility</p:attrName>
                                        </p:attrNameLst>
                                      </p:cBhvr>
                                      <p:to>
                                        <p:strVal val="visible"/>
                                      </p:to>
                                    </p:set>
                                    <p:animEffect filter="fade" transition="in">
                                      <p:cBhvr>
                                        <p:cTn dur="1000"/>
                                        <p:tgtEl>
                                          <p:spTgt spid="6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685"/>
                                        </p:tgtEl>
                                      </p:cBhvr>
                                    </p:animEffect>
                                    <p:set>
                                      <p:cBhvr>
                                        <p:cTn dur="1" fill="hold">
                                          <p:stCondLst>
                                            <p:cond delay="1000"/>
                                          </p:stCondLst>
                                        </p:cTn>
                                        <p:tgtEl>
                                          <p:spTgt spid="685"/>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89"/>
                                        </p:tgtEl>
                                        <p:attrNameLst>
                                          <p:attrName>style.visibility</p:attrName>
                                        </p:attrNameLst>
                                      </p:cBhvr>
                                      <p:to>
                                        <p:strVal val="visible"/>
                                      </p:to>
                                    </p:set>
                                    <p:animEffect filter="fade" transition="in">
                                      <p:cBhvr>
                                        <p:cTn dur="1000"/>
                                        <p:tgtEl>
                                          <p:spTgt spid="6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689"/>
                                        </p:tgtEl>
                                      </p:cBhvr>
                                    </p:animEffect>
                                    <p:set>
                                      <p:cBhvr>
                                        <p:cTn dur="1" fill="hold">
                                          <p:stCondLst>
                                            <p:cond delay="1000"/>
                                          </p:stCondLst>
                                        </p:cTn>
                                        <p:tgtEl>
                                          <p:spTgt spid="689"/>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93"/>
                                        </p:tgtEl>
                                        <p:attrNameLst>
                                          <p:attrName>style.visibility</p:attrName>
                                        </p:attrNameLst>
                                      </p:cBhvr>
                                      <p:to>
                                        <p:strVal val="visible"/>
                                      </p:to>
                                    </p:set>
                                    <p:animEffect filter="fade" transition="in">
                                      <p:cBhvr>
                                        <p:cTn dur="1000"/>
                                        <p:tgtEl>
                                          <p:spTgt spid="6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693"/>
                                        </p:tgtEl>
                                      </p:cBhvr>
                                    </p:animEffect>
                                    <p:set>
                                      <p:cBhvr>
                                        <p:cTn dur="1" fill="hold">
                                          <p:stCondLst>
                                            <p:cond delay="1000"/>
                                          </p:stCondLst>
                                        </p:cTn>
                                        <p:tgtEl>
                                          <p:spTgt spid="693"/>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98"/>
                                        </p:tgtEl>
                                        <p:attrNameLst>
                                          <p:attrName>style.visibility</p:attrName>
                                        </p:attrNameLst>
                                      </p:cBhvr>
                                      <p:to>
                                        <p:strVal val="visible"/>
                                      </p:to>
                                    </p:set>
                                    <p:animEffect filter="fade" transition="in">
                                      <p:cBhvr>
                                        <p:cTn dur="1000"/>
                                        <p:tgtEl>
                                          <p:spTgt spid="6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9"/>
                                        </p:tgtEl>
                                        <p:attrNameLst>
                                          <p:attrName>style.visibility</p:attrName>
                                        </p:attrNameLst>
                                      </p:cBhvr>
                                      <p:to>
                                        <p:strVal val="visible"/>
                                      </p:to>
                                    </p:set>
                                    <p:animEffect filter="fade" transition="in">
                                      <p:cBhvr>
                                        <p:cTn dur="1000"/>
                                        <p:tgtEl>
                                          <p:spTgt spid="6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699"/>
                                        </p:tgtEl>
                                      </p:cBhvr>
                                    </p:animEffect>
                                    <p:set>
                                      <p:cBhvr>
                                        <p:cTn dur="1" fill="hold">
                                          <p:stCondLst>
                                            <p:cond delay="1000"/>
                                          </p:stCondLst>
                                        </p:cTn>
                                        <p:tgtEl>
                                          <p:spTgt spid="69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698"/>
                                        </p:tgtEl>
                                      </p:cBhvr>
                                    </p:animEffect>
                                    <p:set>
                                      <p:cBhvr>
                                        <p:cTn dur="1" fill="hold">
                                          <p:stCondLst>
                                            <p:cond delay="1000"/>
                                          </p:stCondLst>
                                        </p:cTn>
                                        <p:tgtEl>
                                          <p:spTgt spid="69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2"/>
                                        </p:tgtEl>
                                        <p:attrNameLst>
                                          <p:attrName>style.visibility</p:attrName>
                                        </p:attrNameLst>
                                      </p:cBhvr>
                                      <p:to>
                                        <p:strVal val="visible"/>
                                      </p:to>
                                    </p:set>
                                    <p:animEffect filter="fade" transition="in">
                                      <p:cBhvr>
                                        <p:cTn dur="1000"/>
                                        <p:tgtEl>
                                          <p:spTgt spid="7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sp>
        <p:nvSpPr>
          <p:cNvPr id="711" name="Google Shape;711;ge5b79b39f9_0_12"/>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712" name="Google Shape;712;ge5b79b39f9_0_12"/>
          <p:cNvSpPr/>
          <p:nvPr/>
        </p:nvSpPr>
        <p:spPr>
          <a:xfrm flipH="1" rot="5400000">
            <a:off x="2173651" y="-2493600"/>
            <a:ext cx="4657500" cy="9588000"/>
          </a:xfrm>
          <a:prstGeom prst="rect">
            <a:avLst/>
          </a:prstGeom>
          <a:solidFill>
            <a:srgbClr val="3CBEEC">
              <a:alpha val="706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AE041"/>
              </a:solidFill>
              <a:latin typeface="Open Sans"/>
              <a:ea typeface="Open Sans"/>
              <a:cs typeface="Open Sans"/>
              <a:sym typeface="Open Sans"/>
            </a:endParaRPr>
          </a:p>
        </p:txBody>
      </p:sp>
      <p:sp>
        <p:nvSpPr>
          <p:cNvPr id="713" name="Google Shape;713;ge5b79b39f9_0_12"/>
          <p:cNvSpPr txBox="1"/>
          <p:nvPr/>
        </p:nvSpPr>
        <p:spPr>
          <a:xfrm>
            <a:off x="2541799" y="1484862"/>
            <a:ext cx="3921300" cy="861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5000"/>
              <a:buFont typeface="Arial"/>
              <a:buNone/>
            </a:pPr>
            <a:r>
              <a:rPr b="1" lang="en-US" sz="5000">
                <a:solidFill>
                  <a:schemeClr val="dk1"/>
                </a:solidFill>
                <a:latin typeface="Inter"/>
                <a:ea typeface="Inter"/>
                <a:cs typeface="Inter"/>
                <a:sym typeface="Inter"/>
              </a:rPr>
              <a:t>Thank you!</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20"/>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720" name="Google Shape;720;p20"/>
          <p:cNvSpPr/>
          <p:nvPr/>
        </p:nvSpPr>
        <p:spPr>
          <a:xfrm flipH="1" rot="5400000">
            <a:off x="2173747" y="-2493504"/>
            <a:ext cx="4657358" cy="9587949"/>
          </a:xfrm>
          <a:prstGeom prst="rect">
            <a:avLst/>
          </a:prstGeom>
          <a:solidFill>
            <a:srgbClr val="3CBEEC">
              <a:alpha val="7058"/>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AE041"/>
              </a:solidFill>
              <a:latin typeface="Open Sans"/>
              <a:ea typeface="Open Sans"/>
              <a:cs typeface="Open Sans"/>
              <a:sym typeface="Open Sans"/>
            </a:endParaRPr>
          </a:p>
        </p:txBody>
      </p:sp>
      <p:sp>
        <p:nvSpPr>
          <p:cNvPr id="721" name="Google Shape;721;p20"/>
          <p:cNvSpPr txBox="1"/>
          <p:nvPr/>
        </p:nvSpPr>
        <p:spPr>
          <a:xfrm>
            <a:off x="2541799" y="1484862"/>
            <a:ext cx="3921300" cy="2401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5000"/>
              <a:buFont typeface="Arial"/>
              <a:buNone/>
            </a:pPr>
            <a:r>
              <a:rPr b="1" i="0" lang="en-US" sz="5000" u="none" cap="none" strike="noStrike">
                <a:solidFill>
                  <a:schemeClr val="dk1"/>
                </a:solidFill>
                <a:latin typeface="Inter"/>
                <a:ea typeface="Inter"/>
                <a:cs typeface="Inter"/>
                <a:sym typeface="Inter"/>
              </a:rPr>
              <a:t>Questions and Answers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725" name="Shape 725"/>
        <p:cNvGrpSpPr/>
        <p:nvPr/>
      </p:nvGrpSpPr>
      <p:grpSpPr>
        <a:xfrm>
          <a:off x="0" y="0"/>
          <a:ext cx="0" cy="0"/>
          <a:chOff x="0" y="0"/>
          <a:chExt cx="0" cy="0"/>
        </a:xfrm>
      </p:grpSpPr>
      <p:sp>
        <p:nvSpPr>
          <p:cNvPr id="726" name="Google Shape;726;p21"/>
          <p:cNvSpPr/>
          <p:nvPr/>
        </p:nvSpPr>
        <p:spPr>
          <a:xfrm>
            <a:off x="-190500" y="0"/>
            <a:ext cx="94107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Verdana"/>
              <a:ea typeface="Verdana"/>
              <a:cs typeface="Verdana"/>
              <a:sym typeface="Verdana"/>
            </a:endParaRPr>
          </a:p>
        </p:txBody>
      </p:sp>
      <p:pic>
        <p:nvPicPr>
          <p:cNvPr id="727" name="Google Shape;727;p21"/>
          <p:cNvPicPr preferRelativeResize="0"/>
          <p:nvPr/>
        </p:nvPicPr>
        <p:blipFill rotWithShape="1">
          <a:blip r:embed="rId3">
            <a:alphaModFix/>
          </a:blip>
          <a:srcRect b="0" l="0" r="0" t="0"/>
          <a:stretch/>
        </p:blipFill>
        <p:spPr>
          <a:xfrm>
            <a:off x="3528387" y="2190750"/>
            <a:ext cx="1972925" cy="762000"/>
          </a:xfrm>
          <a:prstGeom prst="rect">
            <a:avLst/>
          </a:prstGeom>
          <a:noFill/>
          <a:ln>
            <a:noFill/>
          </a:ln>
        </p:spPr>
      </p:pic>
      <p:sp>
        <p:nvSpPr>
          <p:cNvPr id="728" name="Google Shape;728;p21"/>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729" name="Google Shape;729;p21"/>
          <p:cNvSpPr/>
          <p:nvPr/>
        </p:nvSpPr>
        <p:spPr>
          <a:xfrm>
            <a:off x="8610600" y="4705350"/>
            <a:ext cx="381000" cy="36399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730" name="Google Shape;730;p21"/>
          <p:cNvPicPr preferRelativeResize="0"/>
          <p:nvPr/>
        </p:nvPicPr>
        <p:blipFill rotWithShape="1">
          <a:blip r:embed="rId4">
            <a:alphaModFix/>
          </a:blip>
          <a:srcRect b="0" l="0" r="0" t="0"/>
          <a:stretch/>
        </p:blipFill>
        <p:spPr>
          <a:xfrm rot="8093834">
            <a:off x="-1351692" y="-341884"/>
            <a:ext cx="4189629" cy="2440459"/>
          </a:xfrm>
          <a:prstGeom prst="rect">
            <a:avLst/>
          </a:prstGeom>
          <a:noFill/>
          <a:ln>
            <a:noFill/>
          </a:ln>
        </p:spPr>
      </p:pic>
      <p:pic>
        <p:nvPicPr>
          <p:cNvPr id="731" name="Google Shape;731;p21"/>
          <p:cNvPicPr preferRelativeResize="0"/>
          <p:nvPr/>
        </p:nvPicPr>
        <p:blipFill rotWithShape="1">
          <a:blip r:embed="rId5">
            <a:alphaModFix/>
          </a:blip>
          <a:srcRect b="0" l="0" r="0" t="0"/>
          <a:stretch/>
        </p:blipFill>
        <p:spPr>
          <a:xfrm rot="-2700754">
            <a:off x="5926798" y="2601165"/>
            <a:ext cx="5190308" cy="296496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4"/>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85" name="Google Shape;85;p4"/>
          <p:cNvSpPr/>
          <p:nvPr/>
        </p:nvSpPr>
        <p:spPr>
          <a:xfrm flipH="1" rot="5400000">
            <a:off x="2173747" y="-2493504"/>
            <a:ext cx="4657358" cy="9587949"/>
          </a:xfrm>
          <a:prstGeom prst="rect">
            <a:avLst/>
          </a:prstGeom>
          <a:solidFill>
            <a:srgbClr val="3CBEEC">
              <a:alpha val="7058"/>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AE041"/>
              </a:solidFill>
              <a:latin typeface="Open Sans"/>
              <a:ea typeface="Open Sans"/>
              <a:cs typeface="Open Sans"/>
              <a:sym typeface="Open Sans"/>
            </a:endParaRPr>
          </a:p>
        </p:txBody>
      </p:sp>
      <p:sp>
        <p:nvSpPr>
          <p:cNvPr id="86" name="Google Shape;86;p4"/>
          <p:cNvSpPr txBox="1"/>
          <p:nvPr/>
        </p:nvSpPr>
        <p:spPr>
          <a:xfrm>
            <a:off x="2541800" y="1869575"/>
            <a:ext cx="4150800" cy="861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5000"/>
              <a:buFont typeface="Arial"/>
              <a:buNone/>
            </a:pPr>
            <a:r>
              <a:rPr b="1" i="0" lang="en-US" sz="5000" u="none" cap="none" strike="noStrike">
                <a:solidFill>
                  <a:schemeClr val="dk1"/>
                </a:solidFill>
                <a:latin typeface="Inter"/>
                <a:ea typeface="Inter"/>
                <a:cs typeface="Inter"/>
                <a:sym typeface="Inter"/>
              </a:rPr>
              <a:t>Background</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ge50aa64c3b_0_35"/>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93" name="Google Shape;93;ge50aa64c3b_0_35"/>
          <p:cNvSpPr/>
          <p:nvPr/>
        </p:nvSpPr>
        <p:spPr>
          <a:xfrm>
            <a:off x="274983" y="183874"/>
            <a:ext cx="51351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Inter"/>
                <a:ea typeface="Inter"/>
                <a:cs typeface="Inter"/>
                <a:sym typeface="Inter"/>
              </a:rPr>
              <a:t>Background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Inter"/>
              <a:ea typeface="Inter"/>
              <a:cs typeface="Inter"/>
              <a:sym typeface="Inter"/>
            </a:endParaRPr>
          </a:p>
        </p:txBody>
      </p:sp>
      <p:cxnSp>
        <p:nvCxnSpPr>
          <p:cNvPr id="94" name="Google Shape;94;ge50aa64c3b_0_35"/>
          <p:cNvCxnSpPr/>
          <p:nvPr/>
        </p:nvCxnSpPr>
        <p:spPr>
          <a:xfrm>
            <a:off x="304800" y="590550"/>
            <a:ext cx="8597100" cy="0"/>
          </a:xfrm>
          <a:prstGeom prst="straightConnector1">
            <a:avLst/>
          </a:prstGeom>
          <a:noFill/>
          <a:ln cap="flat" cmpd="sng" w="25400">
            <a:solidFill>
              <a:srgbClr val="FAE041"/>
            </a:solidFill>
            <a:prstDash val="solid"/>
            <a:round/>
            <a:headEnd len="sm" w="sm" type="none"/>
            <a:tailEnd len="sm" w="sm" type="none"/>
          </a:ln>
        </p:spPr>
      </p:cxnSp>
      <p:grpSp>
        <p:nvGrpSpPr>
          <p:cNvPr id="95" name="Google Shape;95;ge50aa64c3b_0_35"/>
          <p:cNvGrpSpPr/>
          <p:nvPr/>
        </p:nvGrpSpPr>
        <p:grpSpPr>
          <a:xfrm>
            <a:off x="304792" y="657300"/>
            <a:ext cx="8597101" cy="4070649"/>
            <a:chOff x="304792" y="657300"/>
            <a:chExt cx="8597101" cy="4070649"/>
          </a:xfrm>
        </p:grpSpPr>
        <p:pic>
          <p:nvPicPr>
            <p:cNvPr id="96" name="Google Shape;96;ge50aa64c3b_0_35"/>
            <p:cNvPicPr preferRelativeResize="0"/>
            <p:nvPr/>
          </p:nvPicPr>
          <p:blipFill rotWithShape="1">
            <a:blip r:embed="rId3">
              <a:alphaModFix/>
            </a:blip>
            <a:srcRect b="0" l="0" r="0" t="0"/>
            <a:stretch/>
          </p:blipFill>
          <p:spPr>
            <a:xfrm>
              <a:off x="1420125" y="657300"/>
              <a:ext cx="6461537" cy="4070649"/>
            </a:xfrm>
            <a:prstGeom prst="rect">
              <a:avLst/>
            </a:prstGeom>
            <a:noFill/>
            <a:ln>
              <a:noFill/>
            </a:ln>
          </p:spPr>
        </p:pic>
        <p:pic>
          <p:nvPicPr>
            <p:cNvPr id="97" name="Google Shape;97;ge50aa64c3b_0_35"/>
            <p:cNvPicPr preferRelativeResize="0"/>
            <p:nvPr/>
          </p:nvPicPr>
          <p:blipFill rotWithShape="1">
            <a:blip r:embed="rId3">
              <a:alphaModFix/>
            </a:blip>
            <a:srcRect b="0" l="0" r="65295" t="0"/>
            <a:stretch/>
          </p:blipFill>
          <p:spPr>
            <a:xfrm>
              <a:off x="304792" y="657300"/>
              <a:ext cx="2242401" cy="4070649"/>
            </a:xfrm>
            <a:prstGeom prst="rect">
              <a:avLst/>
            </a:prstGeom>
            <a:noFill/>
            <a:ln>
              <a:noFill/>
            </a:ln>
          </p:spPr>
        </p:pic>
        <p:pic>
          <p:nvPicPr>
            <p:cNvPr id="98" name="Google Shape;98;ge50aa64c3b_0_35"/>
            <p:cNvPicPr preferRelativeResize="0"/>
            <p:nvPr/>
          </p:nvPicPr>
          <p:blipFill rotWithShape="1">
            <a:blip r:embed="rId3">
              <a:alphaModFix/>
            </a:blip>
            <a:srcRect b="0" l="0" r="65295" t="0"/>
            <a:stretch/>
          </p:blipFill>
          <p:spPr>
            <a:xfrm>
              <a:off x="6659492" y="657300"/>
              <a:ext cx="2242401" cy="4070649"/>
            </a:xfrm>
            <a:prstGeom prst="rect">
              <a:avLst/>
            </a:prstGeom>
            <a:noFill/>
            <a:ln>
              <a:noFill/>
            </a:ln>
          </p:spPr>
        </p:pic>
      </p:grpSp>
      <p:cxnSp>
        <p:nvCxnSpPr>
          <p:cNvPr id="99" name="Google Shape;99;ge50aa64c3b_0_35"/>
          <p:cNvCxnSpPr/>
          <p:nvPr/>
        </p:nvCxnSpPr>
        <p:spPr>
          <a:xfrm flipH="1" rot="10800000">
            <a:off x="5038375" y="1019025"/>
            <a:ext cx="1924800" cy="1318200"/>
          </a:xfrm>
          <a:prstGeom prst="straightConnector1">
            <a:avLst/>
          </a:prstGeom>
          <a:noFill/>
          <a:ln cap="flat" cmpd="sng" w="19050">
            <a:solidFill>
              <a:schemeClr val="dk2"/>
            </a:solidFill>
            <a:prstDash val="solid"/>
            <a:round/>
            <a:headEnd len="sm" w="sm" type="none"/>
            <a:tailEnd len="med" w="med" type="triangle"/>
          </a:ln>
        </p:spPr>
      </p:cxnSp>
      <p:cxnSp>
        <p:nvCxnSpPr>
          <p:cNvPr id="100" name="Google Shape;100;ge50aa64c3b_0_35"/>
          <p:cNvCxnSpPr/>
          <p:nvPr/>
        </p:nvCxnSpPr>
        <p:spPr>
          <a:xfrm rot="10800000">
            <a:off x="1957175" y="1002750"/>
            <a:ext cx="2408700" cy="856500"/>
          </a:xfrm>
          <a:prstGeom prst="straightConnector1">
            <a:avLst/>
          </a:prstGeom>
          <a:noFill/>
          <a:ln cap="flat" cmpd="sng" w="19050">
            <a:solidFill>
              <a:schemeClr val="dk2"/>
            </a:solidFill>
            <a:prstDash val="solid"/>
            <a:round/>
            <a:headEnd len="sm" w="sm" type="none"/>
            <a:tailEnd len="med" w="med" type="triangle"/>
          </a:ln>
        </p:spPr>
      </p:cxnSp>
      <p:sp>
        <p:nvSpPr>
          <p:cNvPr id="101" name="Google Shape;101;ge50aa64c3b_0_35"/>
          <p:cNvSpPr/>
          <p:nvPr/>
        </p:nvSpPr>
        <p:spPr>
          <a:xfrm>
            <a:off x="7062226" y="837700"/>
            <a:ext cx="1194900" cy="274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Inter"/>
                <a:ea typeface="Inter"/>
                <a:cs typeface="Inter"/>
                <a:sym typeface="Inter"/>
              </a:rPr>
              <a:t>Buenos Aires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Inter"/>
              <a:ea typeface="Inter"/>
              <a:cs typeface="Inter"/>
              <a:sym typeface="Inter"/>
            </a:endParaRPr>
          </a:p>
        </p:txBody>
      </p:sp>
      <p:sp>
        <p:nvSpPr>
          <p:cNvPr id="102" name="Google Shape;102;ge50aa64c3b_0_35"/>
          <p:cNvSpPr/>
          <p:nvPr/>
        </p:nvSpPr>
        <p:spPr>
          <a:xfrm>
            <a:off x="1091775" y="837700"/>
            <a:ext cx="823500" cy="274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Inter"/>
                <a:ea typeface="Inter"/>
                <a:cs typeface="Inter"/>
                <a:sym typeface="Inter"/>
              </a:rPr>
              <a:t>La Rioja</a:t>
            </a:r>
            <a:endParaRPr b="1" i="0" sz="1600" u="none" cap="none" strike="noStrike">
              <a:solidFill>
                <a:schemeClr val="dk1"/>
              </a:solidFill>
              <a:latin typeface="Inter"/>
              <a:ea typeface="Inter"/>
              <a:cs typeface="Inter"/>
              <a:sym typeface="Inter"/>
            </a:endParaRPr>
          </a:p>
        </p:txBody>
      </p:sp>
      <p:pic>
        <p:nvPicPr>
          <p:cNvPr id="103" name="Google Shape;103;ge50aa64c3b_0_35"/>
          <p:cNvPicPr preferRelativeResize="0"/>
          <p:nvPr/>
        </p:nvPicPr>
        <p:blipFill rotWithShape="1">
          <a:blip r:embed="rId4">
            <a:alphaModFix/>
          </a:blip>
          <a:srcRect b="0" l="0" r="0" t="0"/>
          <a:stretch/>
        </p:blipFill>
        <p:spPr>
          <a:xfrm>
            <a:off x="6760950" y="1211375"/>
            <a:ext cx="1924800" cy="462900"/>
          </a:xfrm>
          <a:prstGeom prst="roundRect">
            <a:avLst>
              <a:gd fmla="val 16667" name="adj"/>
            </a:avLst>
          </a:prstGeom>
          <a:noFill/>
          <a:ln>
            <a:noFill/>
          </a:ln>
        </p:spPr>
      </p:pic>
      <p:pic>
        <p:nvPicPr>
          <p:cNvPr id="104" name="Google Shape;104;ge50aa64c3b_0_35"/>
          <p:cNvPicPr preferRelativeResize="0"/>
          <p:nvPr/>
        </p:nvPicPr>
        <p:blipFill rotWithShape="1">
          <a:blip r:embed="rId5">
            <a:alphaModFix/>
          </a:blip>
          <a:srcRect b="0" l="0" r="0" t="0"/>
          <a:stretch/>
        </p:blipFill>
        <p:spPr>
          <a:xfrm>
            <a:off x="586176" y="1166622"/>
            <a:ext cx="1834800" cy="462900"/>
          </a:xfrm>
          <a:prstGeom prst="roundRect">
            <a:avLst>
              <a:gd fmla="val 16667" name="adj"/>
            </a:avLst>
          </a:prstGeom>
          <a:noFill/>
          <a:ln>
            <a:noFill/>
          </a:ln>
        </p:spPr>
      </p:pic>
      <p:pic>
        <p:nvPicPr>
          <p:cNvPr id="105" name="Google Shape;105;ge50aa64c3b_0_35"/>
          <p:cNvPicPr preferRelativeResize="0"/>
          <p:nvPr/>
        </p:nvPicPr>
        <p:blipFill rotWithShape="1">
          <a:blip r:embed="rId6">
            <a:alphaModFix/>
          </a:blip>
          <a:srcRect b="0" l="0" r="0" t="0"/>
          <a:stretch/>
        </p:blipFill>
        <p:spPr>
          <a:xfrm>
            <a:off x="5610175" y="1948475"/>
            <a:ext cx="1770900" cy="995400"/>
          </a:xfrm>
          <a:prstGeom prst="roundRect">
            <a:avLst>
              <a:gd fmla="val 16667" name="adj"/>
            </a:avLst>
          </a:prstGeom>
          <a:noFill/>
          <a:ln>
            <a:noFill/>
          </a:ln>
        </p:spPr>
      </p:pic>
      <p:pic>
        <p:nvPicPr>
          <p:cNvPr id="106" name="Google Shape;106;ge50aa64c3b_0_35"/>
          <p:cNvPicPr preferRelativeResize="0"/>
          <p:nvPr/>
        </p:nvPicPr>
        <p:blipFill rotWithShape="1">
          <a:blip r:embed="rId7">
            <a:alphaModFix/>
          </a:blip>
          <a:srcRect b="0" l="0" r="0" t="0"/>
          <a:stretch/>
        </p:blipFill>
        <p:spPr>
          <a:xfrm>
            <a:off x="6515250" y="3149049"/>
            <a:ext cx="2213100" cy="1242300"/>
          </a:xfrm>
          <a:prstGeom prst="roundRect">
            <a:avLst>
              <a:gd fmla="val 16667" name="adj"/>
            </a:avLst>
          </a:prstGeom>
          <a:noFill/>
          <a:ln>
            <a:noFill/>
          </a:ln>
        </p:spPr>
      </p:pic>
      <p:pic>
        <p:nvPicPr>
          <p:cNvPr id="107" name="Google Shape;107;ge50aa64c3b_0_35"/>
          <p:cNvPicPr preferRelativeResize="0"/>
          <p:nvPr/>
        </p:nvPicPr>
        <p:blipFill rotWithShape="1">
          <a:blip r:embed="rId8">
            <a:alphaModFix/>
          </a:blip>
          <a:srcRect b="0" l="0" r="0" t="0"/>
          <a:stretch/>
        </p:blipFill>
        <p:spPr>
          <a:xfrm>
            <a:off x="508075" y="1756725"/>
            <a:ext cx="2290200" cy="1145100"/>
          </a:xfrm>
          <a:prstGeom prst="roundRect">
            <a:avLst>
              <a:gd fmla="val 16667" name="adj"/>
            </a:avLst>
          </a:prstGeom>
          <a:noFill/>
          <a:ln>
            <a:noFill/>
          </a:ln>
        </p:spPr>
      </p:pic>
      <p:pic>
        <p:nvPicPr>
          <p:cNvPr id="108" name="Google Shape;108;ge50aa64c3b_0_35"/>
          <p:cNvPicPr preferRelativeResize="0"/>
          <p:nvPr/>
        </p:nvPicPr>
        <p:blipFill rotWithShape="1">
          <a:blip r:embed="rId9">
            <a:alphaModFix/>
          </a:blip>
          <a:srcRect b="0" l="0" r="0" t="0"/>
          <a:stretch/>
        </p:blipFill>
        <p:spPr>
          <a:xfrm>
            <a:off x="1124125" y="3092375"/>
            <a:ext cx="2408700" cy="1207500"/>
          </a:xfrm>
          <a:prstGeom prst="roundRect">
            <a:avLst>
              <a:gd fmla="val 16667" name="adj"/>
            </a:avLst>
          </a:prstGeom>
          <a:noFill/>
          <a:ln>
            <a:noFill/>
          </a:ln>
        </p:spPr>
      </p:pic>
      <p:pic>
        <p:nvPicPr>
          <p:cNvPr id="109" name="Google Shape;109;ge50aa64c3b_0_35"/>
          <p:cNvPicPr preferRelativeResize="0"/>
          <p:nvPr/>
        </p:nvPicPr>
        <p:blipFill rotWithShape="1">
          <a:blip r:embed="rId10">
            <a:alphaModFix/>
          </a:blip>
          <a:srcRect b="0" l="0" r="0" t="0"/>
          <a:stretch/>
        </p:blipFill>
        <p:spPr>
          <a:xfrm>
            <a:off x="5366250" y="2760526"/>
            <a:ext cx="3362100" cy="1891200"/>
          </a:xfrm>
          <a:prstGeom prst="roundRect">
            <a:avLst>
              <a:gd fmla="val 16667" name="adj"/>
            </a:avLst>
          </a:prstGeom>
          <a:noFill/>
          <a:ln>
            <a:noFill/>
          </a:ln>
        </p:spPr>
      </p:pic>
      <p:pic>
        <p:nvPicPr>
          <p:cNvPr id="110" name="Google Shape;110;ge50aa64c3b_0_35"/>
          <p:cNvPicPr preferRelativeResize="0"/>
          <p:nvPr/>
        </p:nvPicPr>
        <p:blipFill rotWithShape="1">
          <a:blip r:embed="rId11">
            <a:alphaModFix/>
          </a:blip>
          <a:srcRect b="1691" l="2110" r="583" t="10163"/>
          <a:stretch/>
        </p:blipFill>
        <p:spPr>
          <a:xfrm>
            <a:off x="338800" y="3029025"/>
            <a:ext cx="3810600" cy="1569000"/>
          </a:xfrm>
          <a:prstGeom prst="roundRect">
            <a:avLst>
              <a:gd fmla="val 16667" name="adj"/>
            </a:avLst>
          </a:prstGeom>
          <a:noFill/>
          <a:ln>
            <a:noFill/>
          </a:ln>
        </p:spPr>
      </p:pic>
      <p:sp>
        <p:nvSpPr>
          <p:cNvPr id="111" name="Google Shape;111;ge50aa64c3b_0_35"/>
          <p:cNvSpPr/>
          <p:nvPr/>
        </p:nvSpPr>
        <p:spPr>
          <a:xfrm>
            <a:off x="2743200" y="2398800"/>
            <a:ext cx="3789300" cy="345900"/>
          </a:xfrm>
          <a:prstGeom prst="rect">
            <a:avLst/>
          </a:prstGeom>
          <a:solidFill>
            <a:srgbClr val="FFF2C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chemeClr val="dk1"/>
                </a:solidFill>
                <a:latin typeface="Inter"/>
                <a:ea typeface="Inter"/>
                <a:cs typeface="Inter"/>
                <a:sym typeface="Inter"/>
              </a:rPr>
              <a:t>Caminito’s Team - Tango Caminito</a:t>
            </a:r>
            <a:endParaRPr b="1" i="0" sz="2000" u="none" cap="none" strike="noStrike">
              <a:solidFill>
                <a:schemeClr val="dk1"/>
              </a:solidFill>
              <a:latin typeface="Inter"/>
              <a:ea typeface="Inter"/>
              <a:cs typeface="Inter"/>
              <a:sym typeface="Int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par>
                          <p:cTn fill="hold">
                            <p:stCondLst>
                              <p:cond delay="9000"/>
                            </p:stCondLst>
                            <p:childTnLst>
                              <p:par>
                                <p:cTn fill="hold" nodeType="after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05"/>
                                        </p:tgtEl>
                                      </p:cBhvr>
                                    </p:animEffect>
                                    <p:set>
                                      <p:cBhvr>
                                        <p:cTn dur="1" fill="hold">
                                          <p:stCondLst>
                                            <p:cond delay="1000"/>
                                          </p:stCondLst>
                                        </p:cTn>
                                        <p:tgtEl>
                                          <p:spTgt spid="10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07"/>
                                        </p:tgtEl>
                                      </p:cBhvr>
                                    </p:animEffect>
                                    <p:set>
                                      <p:cBhvr>
                                        <p:cTn dur="1" fill="hold">
                                          <p:stCondLst>
                                            <p:cond delay="1000"/>
                                          </p:stCondLst>
                                        </p:cTn>
                                        <p:tgtEl>
                                          <p:spTgt spid="10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08"/>
                                        </p:tgtEl>
                                      </p:cBhvr>
                                    </p:animEffect>
                                    <p:set>
                                      <p:cBhvr>
                                        <p:cTn dur="1" fill="hold">
                                          <p:stCondLst>
                                            <p:cond delay="1000"/>
                                          </p:stCondLst>
                                        </p:cTn>
                                        <p:tgtEl>
                                          <p:spTgt spid="10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06"/>
                                        </p:tgtEl>
                                      </p:cBhvr>
                                    </p:animEffect>
                                    <p:set>
                                      <p:cBhvr>
                                        <p:cTn dur="1" fill="hold">
                                          <p:stCondLst>
                                            <p:cond delay="1000"/>
                                          </p:stCondLst>
                                        </p:cTn>
                                        <p:tgtEl>
                                          <p:spTgt spid="106"/>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par>
                                <p:cTn fill="hold" nodeType="with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1000"/>
                                        <p:tgtEl>
                                          <p:spTgt spid="1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5"/>
          <p:cNvSpPr txBox="1"/>
          <p:nvPr/>
        </p:nvSpPr>
        <p:spPr>
          <a:xfrm>
            <a:off x="1219200" y="1055125"/>
            <a:ext cx="7512900" cy="3878700"/>
          </a:xfrm>
          <a:prstGeom prst="rect">
            <a:avLst/>
          </a:prstGeom>
          <a:noFill/>
          <a:ln>
            <a:noFill/>
          </a:ln>
        </p:spPr>
        <p:txBody>
          <a:bodyPr anchorCtr="0" anchor="t" bIns="45700" lIns="91425" spcFirstLastPara="1" rIns="91425" wrap="square" tIns="45700">
            <a:spAutoFit/>
          </a:bodyPr>
          <a:lstStyle/>
          <a:p>
            <a:pPr indent="-266700" lvl="0" marL="285750" marR="0" rtl="0" algn="l">
              <a:lnSpc>
                <a:spcPct val="120000"/>
              </a:lnSpc>
              <a:spcBef>
                <a:spcPts val="0"/>
              </a:spcBef>
              <a:spcAft>
                <a:spcPts val="0"/>
              </a:spcAft>
              <a:buClr>
                <a:schemeClr val="dk1"/>
              </a:buClr>
              <a:buSzPts val="1700"/>
              <a:buFont typeface="Arial"/>
              <a:buChar char="•"/>
            </a:pPr>
            <a:r>
              <a:rPr b="0" i="0" lang="en-US" sz="1700" u="none" cap="none" strike="noStrike">
                <a:solidFill>
                  <a:schemeClr val="dk1"/>
                </a:solidFill>
                <a:latin typeface="Inter"/>
                <a:ea typeface="Inter"/>
                <a:cs typeface="Inter"/>
                <a:sym typeface="Inter"/>
              </a:rPr>
              <a:t>Federico Matorra is an MD PhD, with a master's degree in clinical pharmacology and currently a candidate for a master</a:t>
            </a:r>
            <a:r>
              <a:rPr lang="en-US" sz="1700">
                <a:solidFill>
                  <a:schemeClr val="dk1"/>
                </a:solidFill>
                <a:latin typeface="Inter"/>
                <a:ea typeface="Inter"/>
                <a:cs typeface="Inter"/>
                <a:sym typeface="Inter"/>
              </a:rPr>
              <a:t>’</a:t>
            </a:r>
            <a:r>
              <a:rPr b="0" i="0" lang="en-US" sz="1700" u="none" cap="none" strike="noStrike">
                <a:solidFill>
                  <a:schemeClr val="dk1"/>
                </a:solidFill>
                <a:latin typeface="Inter"/>
                <a:ea typeface="Inter"/>
                <a:cs typeface="Inter"/>
                <a:sym typeface="Inter"/>
              </a:rPr>
              <a:t>s degree in medical informatics.</a:t>
            </a:r>
            <a:endParaRPr b="0" i="0" sz="1100" u="none" cap="none" strike="noStrike">
              <a:solidFill>
                <a:srgbClr val="000000"/>
              </a:solidFill>
              <a:latin typeface="Arial"/>
              <a:ea typeface="Arial"/>
              <a:cs typeface="Arial"/>
              <a:sym typeface="Arial"/>
            </a:endParaRPr>
          </a:p>
          <a:p>
            <a:pPr indent="-266700" lvl="0" marL="285750" marR="0" rtl="0" algn="l">
              <a:lnSpc>
                <a:spcPct val="120000"/>
              </a:lnSpc>
              <a:spcBef>
                <a:spcPts val="1000"/>
              </a:spcBef>
              <a:spcAft>
                <a:spcPts val="0"/>
              </a:spcAft>
              <a:buClr>
                <a:schemeClr val="dk1"/>
              </a:buClr>
              <a:buSzPts val="1700"/>
              <a:buFont typeface="Arial"/>
              <a:buChar char="•"/>
            </a:pPr>
            <a:r>
              <a:rPr b="0" i="0" lang="en-US" sz="1700" u="none" cap="none" strike="noStrike">
                <a:solidFill>
                  <a:schemeClr val="dk1"/>
                </a:solidFill>
                <a:latin typeface="Inter"/>
                <a:ea typeface="Inter"/>
                <a:cs typeface="Inter"/>
                <a:sym typeface="Inter"/>
              </a:rPr>
              <a:t>Diego Passadore is a Nuclear Engineer (degree equivalent to a MSc), MBA and CEO of a non-profit organization with focus in medical imaging in Buenos Aires.</a:t>
            </a:r>
            <a:endParaRPr b="0" i="0" sz="1700" u="none" cap="none" strike="noStrike">
              <a:solidFill>
                <a:schemeClr val="dk1"/>
              </a:solidFill>
              <a:latin typeface="Inter"/>
              <a:ea typeface="Inter"/>
              <a:cs typeface="Inter"/>
              <a:sym typeface="Inter"/>
            </a:endParaRPr>
          </a:p>
          <a:p>
            <a:pPr indent="-266700" lvl="0" marL="285750" marR="0" rtl="0" algn="l">
              <a:lnSpc>
                <a:spcPct val="120000"/>
              </a:lnSpc>
              <a:spcBef>
                <a:spcPts val="1000"/>
              </a:spcBef>
              <a:spcAft>
                <a:spcPts val="0"/>
              </a:spcAft>
              <a:buClr>
                <a:schemeClr val="dk1"/>
              </a:buClr>
              <a:buSzPts val="1700"/>
              <a:buFont typeface="Arial"/>
              <a:buChar char="•"/>
            </a:pPr>
            <a:r>
              <a:rPr b="0" i="0" lang="en-US" sz="1700" u="none" cap="none" strike="noStrike">
                <a:solidFill>
                  <a:schemeClr val="dk1"/>
                </a:solidFill>
                <a:latin typeface="Inter"/>
                <a:ea typeface="Inter"/>
                <a:cs typeface="Inter"/>
                <a:sym typeface="Inter"/>
              </a:rPr>
              <a:t>Both had their first experiences developing in NLP for specific tasks (tools for radiologists to aid in research and teaching) since a couple of years ago.</a:t>
            </a:r>
            <a:endParaRPr sz="1700">
              <a:solidFill>
                <a:schemeClr val="dk1"/>
              </a:solidFill>
              <a:latin typeface="Inter"/>
              <a:ea typeface="Inter"/>
              <a:cs typeface="Inter"/>
              <a:sym typeface="Inter"/>
            </a:endParaRPr>
          </a:p>
          <a:p>
            <a:pPr indent="-266700" lvl="0" marL="285750" marR="0" rtl="0" algn="l">
              <a:lnSpc>
                <a:spcPct val="120000"/>
              </a:lnSpc>
              <a:spcBef>
                <a:spcPts val="1000"/>
              </a:spcBef>
              <a:spcAft>
                <a:spcPts val="1000"/>
              </a:spcAft>
              <a:buClr>
                <a:schemeClr val="dk1"/>
              </a:buClr>
              <a:buSzPts val="1700"/>
              <a:buFont typeface="Arial"/>
              <a:buChar char="•"/>
            </a:pPr>
            <a:r>
              <a:rPr lang="en-US" sz="1700">
                <a:solidFill>
                  <a:schemeClr val="dk1"/>
                </a:solidFill>
                <a:latin typeface="Inter"/>
                <a:ea typeface="Inter"/>
                <a:cs typeface="Inter"/>
                <a:sym typeface="Inter"/>
              </a:rPr>
              <a:t>First time using Kaggle: </a:t>
            </a:r>
            <a:r>
              <a:rPr b="0" i="0" lang="en-US" sz="1700" u="none" cap="none" strike="noStrike">
                <a:solidFill>
                  <a:schemeClr val="dk1"/>
                </a:solidFill>
                <a:latin typeface="Inter"/>
                <a:ea typeface="Inter"/>
                <a:cs typeface="Inter"/>
                <a:sym typeface="Inter"/>
              </a:rPr>
              <a:t>Our aim </a:t>
            </a:r>
            <a:r>
              <a:rPr lang="en-US" sz="1700">
                <a:solidFill>
                  <a:schemeClr val="dk1"/>
                </a:solidFill>
                <a:latin typeface="Inter"/>
                <a:ea typeface="Inter"/>
                <a:cs typeface="Inter"/>
                <a:sym typeface="Inter"/>
              </a:rPr>
              <a:t>was to keep learning and get to know new tools with the additional benefit of benchmarking.</a:t>
            </a:r>
            <a:endParaRPr b="0" i="0" sz="1700" u="none" cap="none" strike="noStrike">
              <a:solidFill>
                <a:schemeClr val="dk1"/>
              </a:solidFill>
              <a:latin typeface="Inter"/>
              <a:ea typeface="Inter"/>
              <a:cs typeface="Inter"/>
              <a:sym typeface="Inter"/>
            </a:endParaRPr>
          </a:p>
        </p:txBody>
      </p:sp>
      <p:sp>
        <p:nvSpPr>
          <p:cNvPr id="118" name="Google Shape;118;p5"/>
          <p:cNvSpPr txBox="1"/>
          <p:nvPr>
            <p:ph idx="12" type="sldNum"/>
          </p:nvPr>
        </p:nvSpPr>
        <p:spPr>
          <a:xfrm>
            <a:off x="6934200" y="4794706"/>
            <a:ext cx="2057400" cy="27463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119" name="Google Shape;119;p5"/>
          <p:cNvSpPr/>
          <p:nvPr/>
        </p:nvSpPr>
        <p:spPr>
          <a:xfrm>
            <a:off x="274983" y="183874"/>
            <a:ext cx="513521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Inter"/>
                <a:ea typeface="Inter"/>
                <a:cs typeface="Inter"/>
                <a:sym typeface="Inter"/>
              </a:rPr>
              <a:t>Background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Inter"/>
              <a:ea typeface="Inter"/>
              <a:cs typeface="Inter"/>
              <a:sym typeface="Inter"/>
            </a:endParaRPr>
          </a:p>
        </p:txBody>
      </p:sp>
      <p:cxnSp>
        <p:nvCxnSpPr>
          <p:cNvPr id="120" name="Google Shape;120;p5"/>
          <p:cNvCxnSpPr/>
          <p:nvPr/>
        </p:nvCxnSpPr>
        <p:spPr>
          <a:xfrm>
            <a:off x="304800" y="590550"/>
            <a:ext cx="8597015" cy="0"/>
          </a:xfrm>
          <a:prstGeom prst="straightConnector1">
            <a:avLst/>
          </a:prstGeom>
          <a:noFill/>
          <a:ln cap="flat" cmpd="sng" w="25400">
            <a:solidFill>
              <a:srgbClr val="FAE041"/>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17">
                                            <p:txEl>
                                              <p:pRg end="0" st="0"/>
                                            </p:txEl>
                                          </p:spTgt>
                                        </p:tgtEl>
                                        <p:attrNameLst>
                                          <p:attrName>style.visibility</p:attrName>
                                        </p:attrNameLst>
                                      </p:cBhvr>
                                      <p:to>
                                        <p:strVal val="visible"/>
                                      </p:to>
                                    </p:set>
                                    <p:animEffect filter="fade" transition="in">
                                      <p:cBhvr>
                                        <p:cTn dur="1600"/>
                                        <p:tgtEl>
                                          <p:spTgt spid="117">
                                            <p:txEl>
                                              <p:pRg end="0" st="0"/>
                                            </p:txEl>
                                          </p:spTgt>
                                        </p:tgtEl>
                                      </p:cBhvr>
                                    </p:animEffect>
                                  </p:childTnLst>
                                </p:cTn>
                              </p:par>
                            </p:childTnLst>
                          </p:cTn>
                        </p:par>
                        <p:par>
                          <p:cTn fill="hold">
                            <p:stCondLst>
                              <p:cond delay="1600"/>
                            </p:stCondLst>
                            <p:childTnLst>
                              <p:par>
                                <p:cTn fill="hold" nodeType="afterEffect" presetClass="entr" presetID="10" presetSubtype="0">
                                  <p:stCondLst>
                                    <p:cond delay="0"/>
                                  </p:stCondLst>
                                  <p:childTnLst>
                                    <p:set>
                                      <p:cBhvr>
                                        <p:cTn dur="1" fill="hold">
                                          <p:stCondLst>
                                            <p:cond delay="0"/>
                                          </p:stCondLst>
                                        </p:cTn>
                                        <p:tgtEl>
                                          <p:spTgt spid="117">
                                            <p:txEl>
                                              <p:pRg end="1" st="1"/>
                                            </p:txEl>
                                          </p:spTgt>
                                        </p:tgtEl>
                                        <p:attrNameLst>
                                          <p:attrName>style.visibility</p:attrName>
                                        </p:attrNameLst>
                                      </p:cBhvr>
                                      <p:to>
                                        <p:strVal val="visible"/>
                                      </p:to>
                                    </p:set>
                                    <p:animEffect filter="fade" transition="in">
                                      <p:cBhvr>
                                        <p:cTn dur="1600"/>
                                        <p:tgtEl>
                                          <p:spTgt spid="117">
                                            <p:txEl>
                                              <p:pRg end="1" st="1"/>
                                            </p:txEl>
                                          </p:spTgt>
                                        </p:tgtEl>
                                      </p:cBhvr>
                                    </p:animEffect>
                                  </p:childTnLst>
                                </p:cTn>
                              </p:par>
                            </p:childTnLst>
                          </p:cTn>
                        </p:par>
                        <p:par>
                          <p:cTn fill="hold">
                            <p:stCondLst>
                              <p:cond delay="3200"/>
                            </p:stCondLst>
                            <p:childTnLst>
                              <p:par>
                                <p:cTn fill="hold" nodeType="afterEffect" presetClass="entr" presetID="10" presetSubtype="0">
                                  <p:stCondLst>
                                    <p:cond delay="0"/>
                                  </p:stCondLst>
                                  <p:childTnLst>
                                    <p:set>
                                      <p:cBhvr>
                                        <p:cTn dur="1" fill="hold">
                                          <p:stCondLst>
                                            <p:cond delay="0"/>
                                          </p:stCondLst>
                                        </p:cTn>
                                        <p:tgtEl>
                                          <p:spTgt spid="117">
                                            <p:txEl>
                                              <p:pRg end="2" st="2"/>
                                            </p:txEl>
                                          </p:spTgt>
                                        </p:tgtEl>
                                        <p:attrNameLst>
                                          <p:attrName>style.visibility</p:attrName>
                                        </p:attrNameLst>
                                      </p:cBhvr>
                                      <p:to>
                                        <p:strVal val="visible"/>
                                      </p:to>
                                    </p:set>
                                    <p:animEffect filter="fade" transition="in">
                                      <p:cBhvr>
                                        <p:cTn dur="1600"/>
                                        <p:tgtEl>
                                          <p:spTgt spid="117">
                                            <p:txEl>
                                              <p:pRg end="2" st="2"/>
                                            </p:txEl>
                                          </p:spTgt>
                                        </p:tgtEl>
                                      </p:cBhvr>
                                    </p:animEffect>
                                  </p:childTnLst>
                                </p:cTn>
                              </p:par>
                            </p:childTnLst>
                          </p:cTn>
                        </p:par>
                        <p:par>
                          <p:cTn fill="hold">
                            <p:stCondLst>
                              <p:cond delay="4800"/>
                            </p:stCondLst>
                            <p:childTnLst>
                              <p:par>
                                <p:cTn fill="hold" nodeType="afterEffect" presetClass="entr" presetID="10" presetSubtype="0">
                                  <p:stCondLst>
                                    <p:cond delay="0"/>
                                  </p:stCondLst>
                                  <p:childTnLst>
                                    <p:set>
                                      <p:cBhvr>
                                        <p:cTn dur="1" fill="hold">
                                          <p:stCondLst>
                                            <p:cond delay="0"/>
                                          </p:stCondLst>
                                        </p:cTn>
                                        <p:tgtEl>
                                          <p:spTgt spid="117">
                                            <p:txEl>
                                              <p:pRg end="3" st="3"/>
                                            </p:txEl>
                                          </p:spTgt>
                                        </p:tgtEl>
                                        <p:attrNameLst>
                                          <p:attrName>style.visibility</p:attrName>
                                        </p:attrNameLst>
                                      </p:cBhvr>
                                      <p:to>
                                        <p:strVal val="visible"/>
                                      </p:to>
                                    </p:set>
                                    <p:animEffect filter="fade" transition="in">
                                      <p:cBhvr>
                                        <p:cTn dur="1600"/>
                                        <p:tgtEl>
                                          <p:spTgt spid="11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ge30b8e73d5_0_0"/>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127" name="Google Shape;127;ge30b8e73d5_0_0"/>
          <p:cNvSpPr/>
          <p:nvPr/>
        </p:nvSpPr>
        <p:spPr>
          <a:xfrm flipH="1" rot="5400000">
            <a:off x="2173651" y="-2493600"/>
            <a:ext cx="4657500" cy="9588000"/>
          </a:xfrm>
          <a:prstGeom prst="rect">
            <a:avLst/>
          </a:prstGeom>
          <a:solidFill>
            <a:srgbClr val="3CBEEC">
              <a:alpha val="706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AE041"/>
              </a:solidFill>
              <a:latin typeface="Open Sans"/>
              <a:ea typeface="Open Sans"/>
              <a:cs typeface="Open Sans"/>
              <a:sym typeface="Open Sans"/>
            </a:endParaRPr>
          </a:p>
        </p:txBody>
      </p:sp>
      <p:sp>
        <p:nvSpPr>
          <p:cNvPr id="128" name="Google Shape;128;ge30b8e73d5_0_0"/>
          <p:cNvSpPr txBox="1"/>
          <p:nvPr/>
        </p:nvSpPr>
        <p:spPr>
          <a:xfrm>
            <a:off x="2541800" y="1869575"/>
            <a:ext cx="4150800" cy="861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5000"/>
              <a:buFont typeface="Arial"/>
              <a:buNone/>
            </a:pPr>
            <a:r>
              <a:rPr b="1" lang="en-US" sz="5000">
                <a:solidFill>
                  <a:schemeClr val="dk1"/>
                </a:solidFill>
                <a:latin typeface="Inter"/>
                <a:ea typeface="Inter"/>
                <a:cs typeface="Inter"/>
                <a:sym typeface="Inter"/>
              </a:rPr>
              <a:t>Summary</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ge2f722e1ee_0_14"/>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800"/>
              <a:buNone/>
            </a:pPr>
            <a:fld id="{00000000-1234-1234-1234-123412341234}" type="slidenum">
              <a:rPr lang="en-US"/>
              <a:t>‹#›</a:t>
            </a:fld>
            <a:endParaRPr/>
          </a:p>
        </p:txBody>
      </p:sp>
      <p:sp>
        <p:nvSpPr>
          <p:cNvPr id="135" name="Google Shape;135;ge2f722e1ee_0_14"/>
          <p:cNvSpPr/>
          <p:nvPr/>
        </p:nvSpPr>
        <p:spPr>
          <a:xfrm>
            <a:off x="274983" y="183874"/>
            <a:ext cx="51351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Inter"/>
                <a:ea typeface="Inter"/>
                <a:cs typeface="Inter"/>
                <a:sym typeface="Inter"/>
              </a:rPr>
              <a:t>Summary</a:t>
            </a:r>
            <a:endParaRPr b="1" i="0" sz="1600" u="none" cap="none" strike="noStrike">
              <a:solidFill>
                <a:schemeClr val="dk1"/>
              </a:solidFill>
              <a:latin typeface="Inter"/>
              <a:ea typeface="Inter"/>
              <a:cs typeface="Inter"/>
              <a:sym typeface="Inter"/>
            </a:endParaRPr>
          </a:p>
        </p:txBody>
      </p:sp>
      <p:cxnSp>
        <p:nvCxnSpPr>
          <p:cNvPr id="136" name="Google Shape;136;ge2f722e1ee_0_14"/>
          <p:cNvCxnSpPr/>
          <p:nvPr/>
        </p:nvCxnSpPr>
        <p:spPr>
          <a:xfrm>
            <a:off x="304800" y="590550"/>
            <a:ext cx="8597100" cy="0"/>
          </a:xfrm>
          <a:prstGeom prst="straightConnector1">
            <a:avLst/>
          </a:prstGeom>
          <a:noFill/>
          <a:ln cap="flat" cmpd="sng" w="25400">
            <a:solidFill>
              <a:srgbClr val="FAE041"/>
            </a:solidFill>
            <a:prstDash val="solid"/>
            <a:round/>
            <a:headEnd len="sm" w="sm" type="none"/>
            <a:tailEnd len="sm" w="sm" type="none"/>
          </a:ln>
        </p:spPr>
      </p:cxnSp>
      <p:sp>
        <p:nvSpPr>
          <p:cNvPr id="137" name="Google Shape;137;ge2f722e1ee_0_14"/>
          <p:cNvSpPr/>
          <p:nvPr/>
        </p:nvSpPr>
        <p:spPr>
          <a:xfrm>
            <a:off x="3906178" y="1906758"/>
            <a:ext cx="1323000" cy="1320300"/>
          </a:xfrm>
          <a:prstGeom prst="ellipse">
            <a:avLst/>
          </a:prstGeom>
          <a:solidFill>
            <a:srgbClr val="A1C3F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spaCy v2</a:t>
            </a:r>
            <a:endParaRPr b="0" i="0" sz="1400" u="none" cap="none" strike="noStrike">
              <a:solidFill>
                <a:srgbClr val="000000"/>
              </a:solidFill>
              <a:latin typeface="Arial"/>
              <a:ea typeface="Arial"/>
              <a:cs typeface="Arial"/>
              <a:sym typeface="Arial"/>
            </a:endParaRPr>
          </a:p>
        </p:txBody>
      </p:sp>
      <p:grpSp>
        <p:nvGrpSpPr>
          <p:cNvPr id="138" name="Google Shape;138;ge2f722e1ee_0_14"/>
          <p:cNvGrpSpPr/>
          <p:nvPr/>
        </p:nvGrpSpPr>
        <p:grpSpPr>
          <a:xfrm>
            <a:off x="4184863" y="1520198"/>
            <a:ext cx="2958454" cy="3298348"/>
            <a:chOff x="4184863" y="1520198"/>
            <a:chExt cx="2958454" cy="3298348"/>
          </a:xfrm>
        </p:grpSpPr>
        <p:sp>
          <p:nvSpPr>
            <p:cNvPr id="139" name="Google Shape;139;ge2f722e1ee_0_14"/>
            <p:cNvSpPr/>
            <p:nvPr/>
          </p:nvSpPr>
          <p:spPr>
            <a:xfrm rot="-3280088">
              <a:off x="4136321" y="2563569"/>
              <a:ext cx="3184127" cy="1211606"/>
            </a:xfrm>
            <a:custGeom>
              <a:rect b="b" l="l" r="r" t="t"/>
              <a:pathLst>
                <a:path extrusionOk="0" h="187" w="492">
                  <a:moveTo>
                    <a:pt x="457" y="0"/>
                  </a:moveTo>
                  <a:cubicBezTo>
                    <a:pt x="416" y="91"/>
                    <a:pt x="325" y="155"/>
                    <a:pt x="218" y="155"/>
                  </a:cubicBezTo>
                  <a:cubicBezTo>
                    <a:pt x="137" y="155"/>
                    <a:pt x="64" y="118"/>
                    <a:pt x="17" y="60"/>
                  </a:cubicBezTo>
                  <a:cubicBezTo>
                    <a:pt x="11" y="70"/>
                    <a:pt x="5" y="80"/>
                    <a:pt x="0" y="90"/>
                  </a:cubicBezTo>
                  <a:cubicBezTo>
                    <a:pt x="54" y="150"/>
                    <a:pt x="132" y="187"/>
                    <a:pt x="218" y="187"/>
                  </a:cubicBezTo>
                  <a:cubicBezTo>
                    <a:pt x="343" y="187"/>
                    <a:pt x="449" y="109"/>
                    <a:pt x="492" y="0"/>
                  </a:cubicBezTo>
                  <a:cubicBezTo>
                    <a:pt x="480" y="0"/>
                    <a:pt x="468" y="1"/>
                    <a:pt x="457" y="0"/>
                  </a:cubicBezTo>
                  <a:close/>
                </a:path>
              </a:pathLst>
            </a:custGeom>
            <a:solidFill>
              <a:srgbClr val="A1C3FA"/>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ge2f722e1ee_0_14"/>
            <p:cNvSpPr/>
            <p:nvPr/>
          </p:nvSpPr>
          <p:spPr>
            <a:xfrm rot="-3280088">
              <a:off x="4100923" y="2460157"/>
              <a:ext cx="2729637" cy="1205146"/>
            </a:xfrm>
            <a:custGeom>
              <a:rect b="b" l="l" r="r" t="t"/>
              <a:pathLst>
                <a:path extrusionOk="0" h="194" w="440">
                  <a:moveTo>
                    <a:pt x="262" y="39"/>
                  </a:moveTo>
                  <a:cubicBezTo>
                    <a:pt x="206" y="71"/>
                    <a:pt x="134" y="53"/>
                    <a:pt x="100" y="0"/>
                  </a:cubicBezTo>
                  <a:cubicBezTo>
                    <a:pt x="57" y="25"/>
                    <a:pt x="24" y="60"/>
                    <a:pt x="0" y="99"/>
                  </a:cubicBezTo>
                  <a:cubicBezTo>
                    <a:pt x="47" y="157"/>
                    <a:pt x="120" y="194"/>
                    <a:pt x="201" y="194"/>
                  </a:cubicBezTo>
                  <a:cubicBezTo>
                    <a:pt x="308" y="194"/>
                    <a:pt x="399" y="130"/>
                    <a:pt x="440" y="39"/>
                  </a:cubicBezTo>
                  <a:cubicBezTo>
                    <a:pt x="393" y="37"/>
                    <a:pt x="346" y="24"/>
                    <a:pt x="303" y="0"/>
                  </a:cubicBezTo>
                  <a:cubicBezTo>
                    <a:pt x="292" y="15"/>
                    <a:pt x="279" y="29"/>
                    <a:pt x="262" y="39"/>
                  </a:cubicBezTo>
                  <a:close/>
                </a:path>
              </a:pathLst>
            </a:custGeom>
            <a:solidFill>
              <a:srgbClr val="E69138"/>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ge2f722e1ee_0_14"/>
            <p:cNvSpPr txBox="1"/>
            <p:nvPr/>
          </p:nvSpPr>
          <p:spPr>
            <a:xfrm rot="-3779206">
              <a:off x="4733052" y="2863735"/>
              <a:ext cx="1577952" cy="563236"/>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oboto"/>
                  <a:ea typeface="Roboto"/>
                  <a:cs typeface="Roboto"/>
                  <a:sym typeface="Roboto"/>
                </a:rPr>
                <a:t>Use </a:t>
              </a:r>
              <a:r>
                <a:rPr lang="en-US" sz="1000">
                  <a:solidFill>
                    <a:srgbClr val="FFFFFF"/>
                  </a:solidFill>
                  <a:latin typeface="Roboto"/>
                  <a:ea typeface="Roboto"/>
                  <a:cs typeface="Roboto"/>
                  <a:sym typeface="Roboto"/>
                </a:rPr>
                <a:t>text</a:t>
              </a:r>
              <a:r>
                <a:rPr b="0" i="0" lang="en-US" sz="1000" u="none" cap="none" strike="noStrike">
                  <a:solidFill>
                    <a:srgbClr val="FFFFFF"/>
                  </a:solidFill>
                  <a:latin typeface="Roboto"/>
                  <a:ea typeface="Roboto"/>
                  <a:cs typeface="Roboto"/>
                  <a:sym typeface="Roboto"/>
                </a:rPr>
                <a:t> classification for identifying sentences with dataset names </a:t>
              </a:r>
              <a:endParaRPr b="0" i="0" sz="1000" u="none" cap="none" strike="noStrike">
                <a:solidFill>
                  <a:srgbClr val="FFFFFF"/>
                </a:solidFill>
                <a:latin typeface="Roboto"/>
                <a:ea typeface="Roboto"/>
                <a:cs typeface="Roboto"/>
                <a:sym typeface="Roboto"/>
              </a:endParaRPr>
            </a:p>
          </p:txBody>
        </p:sp>
      </p:grpSp>
      <p:grpSp>
        <p:nvGrpSpPr>
          <p:cNvPr id="142" name="Google Shape;142;ge2f722e1ee_0_14"/>
          <p:cNvGrpSpPr/>
          <p:nvPr/>
        </p:nvGrpSpPr>
        <p:grpSpPr>
          <a:xfrm>
            <a:off x="2857731" y="-71333"/>
            <a:ext cx="3293577" cy="3222916"/>
            <a:chOff x="2857731" y="-71333"/>
            <a:chExt cx="3293577" cy="3222916"/>
          </a:xfrm>
        </p:grpSpPr>
        <p:sp>
          <p:nvSpPr>
            <p:cNvPr id="143" name="Google Shape;143;ge2f722e1ee_0_14"/>
            <p:cNvSpPr/>
            <p:nvPr/>
          </p:nvSpPr>
          <p:spPr>
            <a:xfrm rot="-3280089">
              <a:off x="3410337" y="297186"/>
              <a:ext cx="2188366" cy="2485879"/>
            </a:xfrm>
            <a:custGeom>
              <a:rect b="b" l="l" r="r" t="t"/>
              <a:pathLst>
                <a:path extrusionOk="0" h="384" w="338">
                  <a:moveTo>
                    <a:pt x="45" y="32"/>
                  </a:moveTo>
                  <a:cubicBezTo>
                    <a:pt x="189" y="32"/>
                    <a:pt x="306" y="148"/>
                    <a:pt x="306" y="292"/>
                  </a:cubicBezTo>
                  <a:cubicBezTo>
                    <a:pt x="306" y="325"/>
                    <a:pt x="300" y="355"/>
                    <a:pt x="289" y="384"/>
                  </a:cubicBezTo>
                  <a:cubicBezTo>
                    <a:pt x="301" y="384"/>
                    <a:pt x="312" y="384"/>
                    <a:pt x="324" y="383"/>
                  </a:cubicBezTo>
                  <a:cubicBezTo>
                    <a:pt x="333" y="354"/>
                    <a:pt x="338" y="324"/>
                    <a:pt x="338" y="292"/>
                  </a:cubicBezTo>
                  <a:cubicBezTo>
                    <a:pt x="338" y="131"/>
                    <a:pt x="207" y="0"/>
                    <a:pt x="45" y="0"/>
                  </a:cubicBezTo>
                  <a:cubicBezTo>
                    <a:pt x="30" y="0"/>
                    <a:pt x="15" y="1"/>
                    <a:pt x="0" y="3"/>
                  </a:cubicBezTo>
                  <a:cubicBezTo>
                    <a:pt x="6" y="13"/>
                    <a:pt x="12" y="23"/>
                    <a:pt x="18" y="33"/>
                  </a:cubicBezTo>
                  <a:cubicBezTo>
                    <a:pt x="27" y="32"/>
                    <a:pt x="36" y="32"/>
                    <a:pt x="45" y="32"/>
                  </a:cubicBezTo>
                  <a:close/>
                </a:path>
              </a:pathLst>
            </a:custGeom>
            <a:solidFill>
              <a:srgbClr val="A1C3FA"/>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ge2f722e1ee_0_14"/>
            <p:cNvSpPr/>
            <p:nvPr/>
          </p:nvSpPr>
          <p:spPr>
            <a:xfrm rot="-3280088">
              <a:off x="3667674" y="581521"/>
              <a:ext cx="1790169" cy="2186080"/>
            </a:xfrm>
            <a:custGeom>
              <a:rect b="b" l="l" r="r" t="t"/>
              <a:pathLst>
                <a:path extrusionOk="0" h="352" w="288">
                  <a:moveTo>
                    <a:pt x="27" y="0"/>
                  </a:moveTo>
                  <a:cubicBezTo>
                    <a:pt x="18" y="0"/>
                    <a:pt x="9" y="0"/>
                    <a:pt x="0" y="1"/>
                  </a:cubicBezTo>
                  <a:cubicBezTo>
                    <a:pt x="21" y="43"/>
                    <a:pt x="34" y="90"/>
                    <a:pt x="35" y="140"/>
                  </a:cubicBezTo>
                  <a:cubicBezTo>
                    <a:pt x="74" y="142"/>
                    <a:pt x="111" y="163"/>
                    <a:pt x="132" y="200"/>
                  </a:cubicBezTo>
                  <a:cubicBezTo>
                    <a:pt x="153" y="236"/>
                    <a:pt x="153" y="279"/>
                    <a:pt x="136" y="315"/>
                  </a:cubicBezTo>
                  <a:cubicBezTo>
                    <a:pt x="179" y="339"/>
                    <a:pt x="225" y="351"/>
                    <a:pt x="271" y="352"/>
                  </a:cubicBezTo>
                  <a:cubicBezTo>
                    <a:pt x="282" y="323"/>
                    <a:pt x="288" y="293"/>
                    <a:pt x="288" y="260"/>
                  </a:cubicBezTo>
                  <a:cubicBezTo>
                    <a:pt x="288" y="116"/>
                    <a:pt x="171" y="0"/>
                    <a:pt x="27" y="0"/>
                  </a:cubicBezTo>
                  <a:close/>
                </a:path>
              </a:pathLst>
            </a:custGeom>
            <a:solidFill>
              <a:srgbClr val="6FA8DC"/>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ge2f722e1ee_0_14"/>
            <p:cNvSpPr txBox="1"/>
            <p:nvPr/>
          </p:nvSpPr>
          <p:spPr>
            <a:xfrm>
              <a:off x="3782825" y="1153125"/>
              <a:ext cx="1578000" cy="563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oboto"/>
                  <a:ea typeface="Roboto"/>
                  <a:cs typeface="Roboto"/>
                  <a:sym typeface="Roboto"/>
                </a:rPr>
                <a:t>Improve detection capabilities (search for unknown dataset names and enlarge LUT) </a:t>
              </a:r>
              <a:endParaRPr b="0" i="0" sz="1000" u="none" cap="none" strike="noStrike">
                <a:solidFill>
                  <a:srgbClr val="FFFFFF"/>
                </a:solidFill>
                <a:latin typeface="Roboto"/>
                <a:ea typeface="Roboto"/>
                <a:cs typeface="Roboto"/>
                <a:sym typeface="Roboto"/>
              </a:endParaRPr>
            </a:p>
          </p:txBody>
        </p:sp>
      </p:grpSp>
      <p:grpSp>
        <p:nvGrpSpPr>
          <p:cNvPr id="146" name="Google Shape;146;ge2f722e1ee_0_14"/>
          <p:cNvGrpSpPr/>
          <p:nvPr/>
        </p:nvGrpSpPr>
        <p:grpSpPr>
          <a:xfrm>
            <a:off x="1959888" y="1684671"/>
            <a:ext cx="3424433" cy="3122278"/>
            <a:chOff x="1959888" y="1684671"/>
            <a:chExt cx="3424433" cy="3122278"/>
          </a:xfrm>
        </p:grpSpPr>
        <p:sp>
          <p:nvSpPr>
            <p:cNvPr id="147" name="Google Shape;147;ge2f722e1ee_0_14"/>
            <p:cNvSpPr/>
            <p:nvPr/>
          </p:nvSpPr>
          <p:spPr>
            <a:xfrm rot="-3280088">
              <a:off x="2859669" y="1740600"/>
              <a:ext cx="1624870" cy="3045726"/>
            </a:xfrm>
            <a:custGeom>
              <a:rect b="b" l="l" r="r" t="t"/>
              <a:pathLst>
                <a:path extrusionOk="0" h="470" w="251">
                  <a:moveTo>
                    <a:pt x="32" y="286"/>
                  </a:moveTo>
                  <a:cubicBezTo>
                    <a:pt x="32" y="157"/>
                    <a:pt x="127" y="49"/>
                    <a:pt x="251" y="29"/>
                  </a:cubicBezTo>
                  <a:cubicBezTo>
                    <a:pt x="245" y="19"/>
                    <a:pt x="239" y="9"/>
                    <a:pt x="233" y="0"/>
                  </a:cubicBezTo>
                  <a:cubicBezTo>
                    <a:pt x="100" y="28"/>
                    <a:pt x="0" y="145"/>
                    <a:pt x="0" y="286"/>
                  </a:cubicBezTo>
                  <a:cubicBezTo>
                    <a:pt x="0" y="356"/>
                    <a:pt x="25" y="420"/>
                    <a:pt x="65" y="470"/>
                  </a:cubicBezTo>
                  <a:cubicBezTo>
                    <a:pt x="70" y="460"/>
                    <a:pt x="76" y="450"/>
                    <a:pt x="82" y="440"/>
                  </a:cubicBezTo>
                  <a:cubicBezTo>
                    <a:pt x="51" y="397"/>
                    <a:pt x="32" y="344"/>
                    <a:pt x="32" y="286"/>
                  </a:cubicBezTo>
                  <a:close/>
                </a:path>
              </a:pathLst>
            </a:custGeom>
            <a:solidFill>
              <a:srgbClr val="A1C3FA"/>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ge2f722e1ee_0_14"/>
            <p:cNvSpPr/>
            <p:nvPr/>
          </p:nvSpPr>
          <p:spPr>
            <a:xfrm rot="-3280089">
              <a:off x="3037225" y="1789647"/>
              <a:ext cx="1575644" cy="2550423"/>
            </a:xfrm>
            <a:custGeom>
              <a:rect b="b" l="l" r="r" t="t"/>
              <a:pathLst>
                <a:path extrusionOk="0" h="411" w="254">
                  <a:moveTo>
                    <a:pt x="152" y="311"/>
                  </a:moveTo>
                  <a:cubicBezTo>
                    <a:pt x="124" y="254"/>
                    <a:pt x="145" y="185"/>
                    <a:pt x="200" y="153"/>
                  </a:cubicBezTo>
                  <a:cubicBezTo>
                    <a:pt x="217" y="143"/>
                    <a:pt x="236" y="137"/>
                    <a:pt x="254" y="136"/>
                  </a:cubicBezTo>
                  <a:cubicBezTo>
                    <a:pt x="253" y="87"/>
                    <a:pt x="241" y="41"/>
                    <a:pt x="219" y="0"/>
                  </a:cubicBezTo>
                  <a:cubicBezTo>
                    <a:pt x="95" y="20"/>
                    <a:pt x="0" y="128"/>
                    <a:pt x="0" y="257"/>
                  </a:cubicBezTo>
                  <a:cubicBezTo>
                    <a:pt x="0" y="315"/>
                    <a:pt x="19" y="368"/>
                    <a:pt x="50" y="411"/>
                  </a:cubicBezTo>
                  <a:cubicBezTo>
                    <a:pt x="75" y="371"/>
                    <a:pt x="110" y="337"/>
                    <a:pt x="152" y="311"/>
                  </a:cubicBezTo>
                  <a:close/>
                </a:path>
              </a:pathLst>
            </a:custGeom>
            <a:solidFill>
              <a:srgbClr val="0944A1"/>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ge2f722e1ee_0_14"/>
            <p:cNvSpPr txBox="1"/>
            <p:nvPr/>
          </p:nvSpPr>
          <p:spPr>
            <a:xfrm flipH="1" rot="3725110">
              <a:off x="2866277" y="2863871"/>
              <a:ext cx="1577671" cy="563103"/>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oboto"/>
                  <a:ea typeface="Roboto"/>
                  <a:cs typeface="Roboto"/>
                  <a:sym typeface="Roboto"/>
                </a:rPr>
                <a:t>Use NER and text classification for identifying dataset names </a:t>
              </a:r>
              <a:endParaRPr b="0" i="0" sz="1000" u="none" cap="none" strike="noStrike">
                <a:solidFill>
                  <a:srgbClr val="FFFFFF"/>
                </a:solidFill>
                <a:latin typeface="Roboto"/>
                <a:ea typeface="Roboto"/>
                <a:cs typeface="Roboto"/>
                <a:sym typeface="Roboto"/>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e30b8e73d5_0_7"/>
          <p:cNvSpPr txBox="1"/>
          <p:nvPr/>
        </p:nvSpPr>
        <p:spPr>
          <a:xfrm>
            <a:off x="952075" y="707075"/>
            <a:ext cx="7526400" cy="3762000"/>
          </a:xfrm>
          <a:prstGeom prst="rect">
            <a:avLst/>
          </a:prstGeom>
          <a:noFill/>
          <a:ln>
            <a:noFill/>
          </a:ln>
        </p:spPr>
        <p:txBody>
          <a:bodyPr anchorCtr="0" anchor="t" bIns="45700" lIns="91425" spcFirstLastPara="1" rIns="91425" wrap="square" tIns="45700">
            <a:spAutoFit/>
          </a:bodyPr>
          <a:lstStyle/>
          <a:p>
            <a:pPr indent="-317500" lvl="0" marL="457200" marR="0" rtl="0" algn="l">
              <a:lnSpc>
                <a:spcPct val="120000"/>
              </a:lnSpc>
              <a:spcBef>
                <a:spcPts val="0"/>
              </a:spcBef>
              <a:spcAft>
                <a:spcPts val="0"/>
              </a:spcAft>
              <a:buClr>
                <a:schemeClr val="dk1"/>
              </a:buClr>
              <a:buSzPts val="1400"/>
              <a:buFont typeface="Inter"/>
              <a:buChar char="•"/>
            </a:pPr>
            <a:r>
              <a:rPr lang="en-US">
                <a:solidFill>
                  <a:schemeClr val="dk1"/>
                </a:solidFill>
                <a:latin typeface="Inter"/>
                <a:ea typeface="Inter"/>
                <a:cs typeface="Inter"/>
                <a:sym typeface="Inter"/>
              </a:rPr>
              <a:t>The basic approach relied on expanding the list of known dataset names (those provided with train.csv) to improve detection capabilities of models.</a:t>
            </a:r>
            <a:endParaRPr>
              <a:solidFill>
                <a:schemeClr val="dk1"/>
              </a:solidFill>
              <a:latin typeface="Inter"/>
              <a:ea typeface="Inter"/>
              <a:cs typeface="Inter"/>
              <a:sym typeface="Inter"/>
            </a:endParaRPr>
          </a:p>
          <a:p>
            <a:pPr indent="-317500" lvl="0" marL="457200" marR="0" rtl="0" algn="l">
              <a:lnSpc>
                <a:spcPct val="120000"/>
              </a:lnSpc>
              <a:spcBef>
                <a:spcPts val="1000"/>
              </a:spcBef>
              <a:spcAft>
                <a:spcPts val="0"/>
              </a:spcAft>
              <a:buClr>
                <a:schemeClr val="dk1"/>
              </a:buClr>
              <a:buSzPts val="1400"/>
              <a:buFont typeface="Inter"/>
              <a:buChar char="•"/>
            </a:pPr>
            <a:r>
              <a:rPr lang="en-US">
                <a:solidFill>
                  <a:schemeClr val="dk1"/>
                </a:solidFill>
                <a:latin typeface="Inter"/>
                <a:ea typeface="Inter"/>
                <a:cs typeface="Inter"/>
                <a:sym typeface="Inter"/>
              </a:rPr>
              <a:t>Model </a:t>
            </a:r>
            <a:r>
              <a:rPr b="1" lang="en-US">
                <a:solidFill>
                  <a:schemeClr val="dk1"/>
                </a:solidFill>
                <a:latin typeface="Inter"/>
                <a:ea typeface="Inter"/>
                <a:cs typeface="Inter"/>
                <a:sym typeface="Inter"/>
              </a:rPr>
              <a:t>TEXTCAT_S</a:t>
            </a:r>
            <a:r>
              <a:rPr lang="en-US">
                <a:solidFill>
                  <a:schemeClr val="dk1"/>
                </a:solidFill>
                <a:latin typeface="Inter"/>
                <a:ea typeface="Inter"/>
                <a:cs typeface="Inter"/>
                <a:sym typeface="Inter"/>
              </a:rPr>
              <a:t> for text classification: identify sentences including a dataset name versus sentences without any mention of a dataset.</a:t>
            </a:r>
            <a:endParaRPr>
              <a:solidFill>
                <a:schemeClr val="dk1"/>
              </a:solidFill>
              <a:latin typeface="Inter"/>
              <a:ea typeface="Inter"/>
              <a:cs typeface="Inter"/>
              <a:sym typeface="Inter"/>
            </a:endParaRPr>
          </a:p>
          <a:p>
            <a:pPr indent="0" lvl="0" marL="457200" marR="0" rtl="0" algn="l">
              <a:lnSpc>
                <a:spcPct val="120000"/>
              </a:lnSpc>
              <a:spcBef>
                <a:spcPts val="1000"/>
              </a:spcBef>
              <a:spcAft>
                <a:spcPts val="0"/>
              </a:spcAft>
              <a:buNone/>
            </a:pPr>
            <a:r>
              <a:rPr b="1" lang="en-US" sz="1050">
                <a:solidFill>
                  <a:srgbClr val="4D5156"/>
                </a:solidFill>
                <a:highlight>
                  <a:srgbClr val="FFFFFF"/>
                </a:highlight>
              </a:rPr>
              <a:t>Positive</a:t>
            </a:r>
            <a:r>
              <a:rPr lang="en-US" sz="1050">
                <a:solidFill>
                  <a:srgbClr val="4D5156"/>
                </a:solidFill>
                <a:highlight>
                  <a:srgbClr val="FFFFFF"/>
                </a:highlight>
              </a:rPr>
              <a:t>: The International Best Track Archive for Climate Stewardship (</a:t>
            </a:r>
            <a:r>
              <a:rPr i="1" lang="en-US" sz="1000">
                <a:solidFill>
                  <a:srgbClr val="7F7F7F"/>
                </a:solidFill>
                <a:highlight>
                  <a:schemeClr val="accent4"/>
                </a:highlight>
                <a:latin typeface="Inter"/>
                <a:ea typeface="Inter"/>
                <a:cs typeface="Inter"/>
                <a:sym typeface="Inter"/>
              </a:rPr>
              <a:t>IBTrACS</a:t>
            </a:r>
            <a:r>
              <a:rPr lang="en-US" sz="1050">
                <a:solidFill>
                  <a:srgbClr val="4D5156"/>
                </a:solidFill>
                <a:highlight>
                  <a:srgbClr val="FFFFFF"/>
                </a:highlight>
              </a:rPr>
              <a:t>)</a:t>
            </a:r>
            <a:endParaRPr sz="1200">
              <a:solidFill>
                <a:srgbClr val="7F7F7F"/>
              </a:solidFill>
              <a:latin typeface="Inter"/>
              <a:ea typeface="Inter"/>
              <a:cs typeface="Inter"/>
              <a:sym typeface="Inter"/>
            </a:endParaRPr>
          </a:p>
          <a:p>
            <a:pPr indent="0" lvl="0" marL="457200" marR="0" rtl="0" algn="ctr">
              <a:lnSpc>
                <a:spcPct val="120000"/>
              </a:lnSpc>
              <a:spcBef>
                <a:spcPts val="1000"/>
              </a:spcBef>
              <a:spcAft>
                <a:spcPts val="0"/>
              </a:spcAft>
              <a:buNone/>
            </a:pPr>
            <a:r>
              <a:rPr i="1" lang="en-US" sz="1000">
                <a:solidFill>
                  <a:srgbClr val="7F7F7F"/>
                </a:solidFill>
                <a:latin typeface="Inter"/>
                <a:ea typeface="Inter"/>
                <a:cs typeface="Inter"/>
                <a:sym typeface="Inter"/>
              </a:rPr>
              <a:t>The </a:t>
            </a:r>
            <a:r>
              <a:rPr i="1" lang="en-US" sz="1000">
                <a:solidFill>
                  <a:srgbClr val="7F7F7F"/>
                </a:solidFill>
                <a:highlight>
                  <a:schemeClr val="accent4"/>
                </a:highlight>
                <a:latin typeface="Inter"/>
                <a:ea typeface="Inter"/>
                <a:cs typeface="Inter"/>
                <a:sym typeface="Inter"/>
              </a:rPr>
              <a:t>IBTrACS</a:t>
            </a:r>
            <a:r>
              <a:rPr i="1" lang="en-US" sz="1000">
                <a:solidFill>
                  <a:srgbClr val="7F7F7F"/>
                </a:solidFill>
                <a:latin typeface="Inter"/>
                <a:ea typeface="Inter"/>
                <a:cs typeface="Inter"/>
                <a:sym typeface="Inter"/>
              </a:rPr>
              <a:t> database includes storm location and intensity observations (wind speed and central pressure) from up to 25 meteorological agencies and many storms have reports from multiple agencies.</a:t>
            </a:r>
            <a:endParaRPr i="1" sz="1000">
              <a:solidFill>
                <a:srgbClr val="7F7F7F"/>
              </a:solidFill>
              <a:latin typeface="Inter"/>
              <a:ea typeface="Inter"/>
              <a:cs typeface="Inter"/>
              <a:sym typeface="Inter"/>
            </a:endParaRPr>
          </a:p>
          <a:p>
            <a:pPr indent="0" lvl="0" marL="457200" marR="0" rtl="0" algn="l">
              <a:lnSpc>
                <a:spcPct val="120000"/>
              </a:lnSpc>
              <a:spcBef>
                <a:spcPts val="1000"/>
              </a:spcBef>
              <a:spcAft>
                <a:spcPts val="0"/>
              </a:spcAft>
              <a:buNone/>
            </a:pPr>
            <a:r>
              <a:rPr b="1" lang="en-US" sz="1050">
                <a:solidFill>
                  <a:srgbClr val="4D5156"/>
                </a:solidFill>
                <a:highlight>
                  <a:srgbClr val="FFFFFF"/>
                </a:highlight>
              </a:rPr>
              <a:t>Negative</a:t>
            </a:r>
            <a:r>
              <a:rPr lang="en-US" sz="1050">
                <a:solidFill>
                  <a:srgbClr val="4D5156"/>
                </a:solidFill>
                <a:highlight>
                  <a:srgbClr val="FFFFFF"/>
                </a:highlight>
              </a:rPr>
              <a:t>: Higher Education Price Index (</a:t>
            </a:r>
            <a:r>
              <a:rPr lang="en-US" sz="1050">
                <a:solidFill>
                  <a:srgbClr val="4D5156"/>
                </a:solidFill>
                <a:highlight>
                  <a:srgbClr val="FAE041"/>
                </a:highlight>
              </a:rPr>
              <a:t>HEPI</a:t>
            </a:r>
            <a:r>
              <a:rPr lang="en-US" sz="1050">
                <a:solidFill>
                  <a:srgbClr val="4D5156"/>
                </a:solidFill>
                <a:highlight>
                  <a:srgbClr val="FFFFFF"/>
                </a:highlight>
              </a:rPr>
              <a:t>)</a:t>
            </a:r>
            <a:endParaRPr sz="1050">
              <a:solidFill>
                <a:srgbClr val="4D5156"/>
              </a:solidFill>
              <a:highlight>
                <a:srgbClr val="FFFFFF"/>
              </a:highlight>
            </a:endParaRPr>
          </a:p>
          <a:p>
            <a:pPr indent="0" lvl="0" marL="457200" rtl="0" algn="ctr">
              <a:lnSpc>
                <a:spcPct val="120000"/>
              </a:lnSpc>
              <a:spcBef>
                <a:spcPts val="1000"/>
              </a:spcBef>
              <a:spcAft>
                <a:spcPts val="0"/>
              </a:spcAft>
              <a:buNone/>
            </a:pPr>
            <a:r>
              <a:rPr i="1" lang="en-US" sz="1000">
                <a:solidFill>
                  <a:srgbClr val="7F7F7F"/>
                </a:solidFill>
                <a:latin typeface="Inter"/>
                <a:ea typeface="Inter"/>
                <a:cs typeface="Inter"/>
                <a:sym typeface="Inter"/>
              </a:rPr>
              <a:t>All financial figures are in real 2007 dollars and are deflated by the Higher Education Price Index (</a:t>
            </a:r>
            <a:r>
              <a:rPr i="1" lang="en-US" sz="1000">
                <a:solidFill>
                  <a:srgbClr val="7F7F7F"/>
                </a:solidFill>
                <a:highlight>
                  <a:srgbClr val="FAE041"/>
                </a:highlight>
                <a:latin typeface="Inter"/>
                <a:ea typeface="Inter"/>
                <a:cs typeface="Inter"/>
                <a:sym typeface="Inter"/>
              </a:rPr>
              <a:t>HEPI</a:t>
            </a:r>
            <a:r>
              <a:rPr i="1" lang="en-US" sz="1000">
                <a:solidFill>
                  <a:srgbClr val="7F7F7F"/>
                </a:solidFill>
                <a:latin typeface="Inter"/>
                <a:ea typeface="Inter"/>
                <a:cs typeface="Inter"/>
                <a:sym typeface="Inter"/>
              </a:rPr>
              <a:t>).</a:t>
            </a:r>
            <a:endParaRPr>
              <a:solidFill>
                <a:schemeClr val="dk1"/>
              </a:solidFill>
              <a:highlight>
                <a:schemeClr val="accent4"/>
              </a:highlight>
              <a:latin typeface="Inter"/>
              <a:ea typeface="Inter"/>
              <a:cs typeface="Inter"/>
              <a:sym typeface="Inter"/>
            </a:endParaRPr>
          </a:p>
          <a:p>
            <a:pPr indent="-317500" lvl="0" marL="457200" marR="0" rtl="0" algn="l">
              <a:lnSpc>
                <a:spcPct val="120000"/>
              </a:lnSpc>
              <a:spcBef>
                <a:spcPts val="1000"/>
              </a:spcBef>
              <a:spcAft>
                <a:spcPts val="0"/>
              </a:spcAft>
              <a:buClr>
                <a:schemeClr val="dk1"/>
              </a:buClr>
              <a:buSzPts val="1400"/>
              <a:buFont typeface="Inter"/>
              <a:buChar char="•"/>
            </a:pPr>
            <a:r>
              <a:rPr lang="en-US">
                <a:solidFill>
                  <a:schemeClr val="dk1"/>
                </a:solidFill>
                <a:latin typeface="Inter"/>
                <a:ea typeface="Inter"/>
                <a:cs typeface="Inter"/>
                <a:sym typeface="Inter"/>
              </a:rPr>
              <a:t>Model </a:t>
            </a:r>
            <a:r>
              <a:rPr b="1" lang="en-US">
                <a:solidFill>
                  <a:schemeClr val="dk1"/>
                </a:solidFill>
                <a:latin typeface="Inter"/>
                <a:ea typeface="Inter"/>
                <a:cs typeface="Inter"/>
                <a:sym typeface="Inter"/>
              </a:rPr>
              <a:t>TEXTCAT_D</a:t>
            </a:r>
            <a:r>
              <a:rPr lang="en-US">
                <a:solidFill>
                  <a:schemeClr val="dk1"/>
                </a:solidFill>
                <a:latin typeface="Inter"/>
                <a:ea typeface="Inter"/>
                <a:cs typeface="Inter"/>
                <a:sym typeface="Inter"/>
              </a:rPr>
              <a:t> for text classification: identify dataset names versus texts that looked-like dataset names.</a:t>
            </a:r>
            <a:endParaRPr>
              <a:solidFill>
                <a:schemeClr val="dk1"/>
              </a:solidFill>
              <a:latin typeface="Inter"/>
              <a:ea typeface="Inter"/>
              <a:cs typeface="Inter"/>
              <a:sym typeface="Inter"/>
            </a:endParaRPr>
          </a:p>
          <a:p>
            <a:pPr indent="-304800" lvl="1" marL="914400" rtl="0" algn="l">
              <a:lnSpc>
                <a:spcPct val="120000"/>
              </a:lnSpc>
              <a:spcBef>
                <a:spcPts val="0"/>
              </a:spcBef>
              <a:spcAft>
                <a:spcPts val="0"/>
              </a:spcAft>
              <a:buClr>
                <a:schemeClr val="dk1"/>
              </a:buClr>
              <a:buSzPts val="1200"/>
              <a:buFont typeface="Inter"/>
              <a:buChar char="○"/>
            </a:pPr>
            <a:r>
              <a:rPr b="1" lang="en-US" sz="1200">
                <a:solidFill>
                  <a:schemeClr val="dk1"/>
                </a:solidFill>
                <a:latin typeface="Inter"/>
                <a:ea typeface="Inter"/>
                <a:cs typeface="Inter"/>
                <a:sym typeface="Inter"/>
              </a:rPr>
              <a:t>Dataset</a:t>
            </a:r>
            <a:r>
              <a:rPr lang="en-US" sz="1200">
                <a:solidFill>
                  <a:schemeClr val="dk1"/>
                </a:solidFill>
                <a:latin typeface="Inter"/>
                <a:ea typeface="Inter"/>
                <a:cs typeface="Inter"/>
                <a:sym typeface="Inter"/>
              </a:rPr>
              <a:t>: Third International Mathematics and Science Study (TIMSS)</a:t>
            </a:r>
            <a:endParaRPr sz="1200">
              <a:solidFill>
                <a:schemeClr val="dk1"/>
              </a:solidFill>
              <a:latin typeface="Inter"/>
              <a:ea typeface="Inter"/>
              <a:cs typeface="Inter"/>
              <a:sym typeface="Inter"/>
            </a:endParaRPr>
          </a:p>
          <a:p>
            <a:pPr indent="-304800" lvl="1" marL="914400" rtl="0" algn="l">
              <a:lnSpc>
                <a:spcPct val="120000"/>
              </a:lnSpc>
              <a:spcBef>
                <a:spcPts val="0"/>
              </a:spcBef>
              <a:spcAft>
                <a:spcPts val="0"/>
              </a:spcAft>
              <a:buClr>
                <a:schemeClr val="dk1"/>
              </a:buClr>
              <a:buSzPts val="1200"/>
              <a:buFont typeface="Inter"/>
              <a:buChar char="○"/>
            </a:pPr>
            <a:r>
              <a:rPr b="1" lang="en-US" sz="1200">
                <a:solidFill>
                  <a:schemeClr val="dk1"/>
                </a:solidFill>
                <a:latin typeface="Inter"/>
                <a:ea typeface="Inter"/>
                <a:cs typeface="Inter"/>
                <a:sym typeface="Inter"/>
              </a:rPr>
              <a:t>Not Dataset</a:t>
            </a:r>
            <a:r>
              <a:rPr lang="en-US" sz="1200">
                <a:solidFill>
                  <a:schemeClr val="dk1"/>
                </a:solidFill>
                <a:latin typeface="Inter"/>
                <a:ea typeface="Inter"/>
                <a:cs typeface="Inter"/>
                <a:sym typeface="Inter"/>
              </a:rPr>
              <a:t>: Connecticut Department of Energy and Environmental Protection (CTDEEP)</a:t>
            </a:r>
            <a:endParaRPr>
              <a:solidFill>
                <a:schemeClr val="dk1"/>
              </a:solidFill>
              <a:highlight>
                <a:schemeClr val="accent4"/>
              </a:highlight>
              <a:latin typeface="Inter"/>
              <a:ea typeface="Inter"/>
              <a:cs typeface="Inter"/>
              <a:sym typeface="Inter"/>
            </a:endParaRPr>
          </a:p>
        </p:txBody>
      </p:sp>
      <p:sp>
        <p:nvSpPr>
          <p:cNvPr id="156" name="Google Shape;156;ge30b8e73d5_0_7"/>
          <p:cNvSpPr txBox="1"/>
          <p:nvPr>
            <p:ph idx="12" type="sldNum"/>
          </p:nvPr>
        </p:nvSpPr>
        <p:spPr>
          <a:xfrm>
            <a:off x="6934200" y="4794706"/>
            <a:ext cx="2057400" cy="27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sp>
        <p:nvSpPr>
          <p:cNvPr id="157" name="Google Shape;157;ge30b8e73d5_0_7"/>
          <p:cNvSpPr/>
          <p:nvPr/>
        </p:nvSpPr>
        <p:spPr>
          <a:xfrm>
            <a:off x="274983" y="183874"/>
            <a:ext cx="51351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200">
                <a:solidFill>
                  <a:schemeClr val="dk1"/>
                </a:solidFill>
                <a:latin typeface="Inter"/>
                <a:ea typeface="Inter"/>
                <a:cs typeface="Inter"/>
                <a:sym typeface="Inter"/>
              </a:rPr>
              <a:t>Summary</a:t>
            </a:r>
            <a:endParaRPr/>
          </a:p>
          <a:p>
            <a:pPr indent="0" lvl="0" marL="0" marR="0" rtl="0" algn="l">
              <a:spcBef>
                <a:spcPts val="0"/>
              </a:spcBef>
              <a:spcAft>
                <a:spcPts val="0"/>
              </a:spcAft>
              <a:buNone/>
            </a:pPr>
            <a:r>
              <a:t/>
            </a:r>
            <a:endParaRPr b="1" sz="1600">
              <a:solidFill>
                <a:schemeClr val="dk1"/>
              </a:solidFill>
              <a:latin typeface="Inter"/>
              <a:ea typeface="Inter"/>
              <a:cs typeface="Inter"/>
              <a:sym typeface="Inter"/>
            </a:endParaRPr>
          </a:p>
        </p:txBody>
      </p:sp>
      <p:cxnSp>
        <p:nvCxnSpPr>
          <p:cNvPr id="158" name="Google Shape;158;ge30b8e73d5_0_7"/>
          <p:cNvCxnSpPr/>
          <p:nvPr/>
        </p:nvCxnSpPr>
        <p:spPr>
          <a:xfrm>
            <a:off x="304800" y="590550"/>
            <a:ext cx="8597100" cy="0"/>
          </a:xfrm>
          <a:prstGeom prst="straightConnector1">
            <a:avLst/>
          </a:prstGeom>
          <a:noFill/>
          <a:ln cap="flat" cmpd="sng" w="25400">
            <a:solidFill>
              <a:srgbClr val="FAE041"/>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55">
                                            <p:txEl>
                                              <p:pRg end="0" st="0"/>
                                            </p:txEl>
                                          </p:spTgt>
                                        </p:tgtEl>
                                        <p:attrNameLst>
                                          <p:attrName>style.visibility</p:attrName>
                                        </p:attrNameLst>
                                      </p:cBhvr>
                                      <p:to>
                                        <p:strVal val="visible"/>
                                      </p:to>
                                    </p:set>
                                    <p:animEffect filter="fade" transition="in">
                                      <p:cBhvr>
                                        <p:cTn dur="1000"/>
                                        <p:tgtEl>
                                          <p:spTgt spid="155">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5">
                                            <p:txEl>
                                              <p:pRg end="1" st="1"/>
                                            </p:txEl>
                                          </p:spTgt>
                                        </p:tgtEl>
                                        <p:attrNameLst>
                                          <p:attrName>style.visibility</p:attrName>
                                        </p:attrNameLst>
                                      </p:cBhvr>
                                      <p:to>
                                        <p:strVal val="visible"/>
                                      </p:to>
                                    </p:set>
                                    <p:animEffect filter="fade" transition="in">
                                      <p:cBhvr>
                                        <p:cTn dur="1000"/>
                                        <p:tgtEl>
                                          <p:spTgt spid="155">
                                            <p:txEl>
                                              <p:pRg end="1" st="1"/>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5">
                                            <p:txEl>
                                              <p:pRg end="2" st="2"/>
                                            </p:txEl>
                                          </p:spTgt>
                                        </p:tgtEl>
                                        <p:attrNameLst>
                                          <p:attrName>style.visibility</p:attrName>
                                        </p:attrNameLst>
                                      </p:cBhvr>
                                      <p:to>
                                        <p:strVal val="visible"/>
                                      </p:to>
                                    </p:set>
                                    <p:animEffect filter="fade" transition="in">
                                      <p:cBhvr>
                                        <p:cTn dur="1000"/>
                                        <p:tgtEl>
                                          <p:spTgt spid="155">
                                            <p:txEl>
                                              <p:pRg end="2" st="2"/>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55">
                                            <p:txEl>
                                              <p:pRg end="3" st="3"/>
                                            </p:txEl>
                                          </p:spTgt>
                                        </p:tgtEl>
                                        <p:attrNameLst>
                                          <p:attrName>style.visibility</p:attrName>
                                        </p:attrNameLst>
                                      </p:cBhvr>
                                      <p:to>
                                        <p:strVal val="visible"/>
                                      </p:to>
                                    </p:set>
                                    <p:animEffect filter="fade" transition="in">
                                      <p:cBhvr>
                                        <p:cTn dur="1000"/>
                                        <p:tgtEl>
                                          <p:spTgt spid="155">
                                            <p:txEl>
                                              <p:pRg end="3" st="3"/>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55">
                                            <p:txEl>
                                              <p:pRg end="4" st="4"/>
                                            </p:txEl>
                                          </p:spTgt>
                                        </p:tgtEl>
                                        <p:attrNameLst>
                                          <p:attrName>style.visibility</p:attrName>
                                        </p:attrNameLst>
                                      </p:cBhvr>
                                      <p:to>
                                        <p:strVal val="visible"/>
                                      </p:to>
                                    </p:set>
                                    <p:animEffect filter="fade" transition="in">
                                      <p:cBhvr>
                                        <p:cTn dur="1000"/>
                                        <p:tgtEl>
                                          <p:spTgt spid="155">
                                            <p:txEl>
                                              <p:pRg end="4" st="4"/>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55">
                                            <p:txEl>
                                              <p:pRg end="5" st="5"/>
                                            </p:txEl>
                                          </p:spTgt>
                                        </p:tgtEl>
                                        <p:attrNameLst>
                                          <p:attrName>style.visibility</p:attrName>
                                        </p:attrNameLst>
                                      </p:cBhvr>
                                      <p:to>
                                        <p:strVal val="visible"/>
                                      </p:to>
                                    </p:set>
                                    <p:animEffect filter="fade" transition="in">
                                      <p:cBhvr>
                                        <p:cTn dur="1000"/>
                                        <p:tgtEl>
                                          <p:spTgt spid="155">
                                            <p:txEl>
                                              <p:pRg end="5" st="5"/>
                                            </p:txEl>
                                          </p:spTgt>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55">
                                            <p:txEl>
                                              <p:pRg end="6" st="6"/>
                                            </p:txEl>
                                          </p:spTgt>
                                        </p:tgtEl>
                                        <p:attrNameLst>
                                          <p:attrName>style.visibility</p:attrName>
                                        </p:attrNameLst>
                                      </p:cBhvr>
                                      <p:to>
                                        <p:strVal val="visible"/>
                                      </p:to>
                                    </p:set>
                                    <p:animEffect filter="fade" transition="in">
                                      <p:cBhvr>
                                        <p:cTn dur="1000"/>
                                        <p:tgtEl>
                                          <p:spTgt spid="155">
                                            <p:txEl>
                                              <p:pRg end="6" st="6"/>
                                            </p:txEl>
                                          </p:spTgt>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155">
                                            <p:txEl>
                                              <p:pRg end="7" st="7"/>
                                            </p:txEl>
                                          </p:spTgt>
                                        </p:tgtEl>
                                        <p:attrNameLst>
                                          <p:attrName>style.visibility</p:attrName>
                                        </p:attrNameLst>
                                      </p:cBhvr>
                                      <p:to>
                                        <p:strVal val="visible"/>
                                      </p:to>
                                    </p:set>
                                    <p:animEffect filter="fade" transition="in">
                                      <p:cBhvr>
                                        <p:cTn dur="1000"/>
                                        <p:tgtEl>
                                          <p:spTgt spid="155">
                                            <p:txEl>
                                              <p:pRg end="7" st="7"/>
                                            </p:txEl>
                                          </p:spTgt>
                                        </p:tgtEl>
                                      </p:cBhvr>
                                    </p:animEffec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155">
                                            <p:txEl>
                                              <p:pRg end="8" st="8"/>
                                            </p:txEl>
                                          </p:spTgt>
                                        </p:tgtEl>
                                        <p:attrNameLst>
                                          <p:attrName>style.visibility</p:attrName>
                                        </p:attrNameLst>
                                      </p:cBhvr>
                                      <p:to>
                                        <p:strVal val="visible"/>
                                      </p:to>
                                    </p:set>
                                    <p:animEffect filter="fade" transition="in">
                                      <p:cBhvr>
                                        <p:cTn dur="1000"/>
                                        <p:tgtEl>
                                          <p:spTgt spid="155">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Kaggle">
  <a:themeElements>
    <a:clrScheme name="Custom 1">
      <a:dk1>
        <a:srgbClr val="262626"/>
      </a:dk1>
      <a:lt1>
        <a:srgbClr val="FFFFFF"/>
      </a:lt1>
      <a:dk2>
        <a:srgbClr val="595959"/>
      </a:dk2>
      <a:lt2>
        <a:srgbClr val="FFFFFF"/>
      </a:lt2>
      <a:accent1>
        <a:srgbClr val="20BEFF"/>
      </a:accent1>
      <a:accent2>
        <a:srgbClr val="FF9953"/>
      </a:accent2>
      <a:accent3>
        <a:srgbClr val="FF1379"/>
      </a:accent3>
      <a:accent4>
        <a:srgbClr val="FFE113"/>
      </a:accent4>
      <a:accent5>
        <a:srgbClr val="0580B2"/>
      </a:accent5>
      <a:accent6>
        <a:srgbClr val="05DE89"/>
      </a:accent6>
      <a:hlink>
        <a:srgbClr val="20BEFF"/>
      </a:hlink>
      <a:folHlink>
        <a:srgbClr val="0580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2012-07-01T20:21:58Z</dcterms:created>
  <dc:creator>Chris</dc:creator>
</cp:coreProperties>
</file>